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.xml"/>
  <Override ContentType="application/vnd.openxmlformats-officedocument.presentationml.slideMaster+xml" PartName="/ppt/slideMasters/slideMaster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notesMaster" Target="notesMasters/notesMaster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slide" Target="slides/slide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l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9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8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5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youtube.com/v/gB9eETlJxYA" TargetMode="External"/><Relationship Id="rId4" Type="http://schemas.openxmlformats.org/officeDocument/2006/relationships/image" Target="../media/image0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6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7.jpg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Plaster Carving</a:t>
            </a:r>
          </a:p>
        </p:txBody>
      </p:sp>
      <p:sp>
        <p:nvSpPr>
          <p:cNvPr id="28" name="Shape 28"/>
          <p:cNvSpPr txBox="1"/>
          <p:nvPr>
            <p:ph idx="1" type="subTitle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reduction carving process</a:t>
            </a:r>
          </a:p>
        </p:txBody>
      </p:sp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Plaster</a:t>
            </a:r>
          </a:p>
        </p:txBody>
      </p:sp>
      <p:sp>
        <p:nvSpPr>
          <p:cNvPr id="34" name="Shape 34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6679" y="647380"/>
            <a:ext cx="8443246" cy="5187944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Shape 84"/>
          <p:cNvSpPr txBox="1"/>
          <p:nvPr/>
        </p:nvSpPr>
        <p:spPr>
          <a:xfrm>
            <a:off x="386375" y="543050"/>
            <a:ext cx="9272699" cy="1081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FFFFFF"/>
                </a:solidFill>
              </a:rPr>
              <a:t>Student work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43025" y="259525"/>
            <a:ext cx="4514850" cy="609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6206" y="309025"/>
            <a:ext cx="8165493" cy="63848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>
            <a:hlinkClick r:id="rId3"/>
          </p:cNvPr>
          <p:cNvSpPr/>
          <p:nvPr/>
        </p:nvSpPr>
        <p:spPr>
          <a:xfrm>
            <a:off x="668556" y="441177"/>
            <a:ext cx="7942610" cy="5963402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100" name="Shape 100"/>
          <p:cNvSpPr txBox="1"/>
          <p:nvPr/>
        </p:nvSpPr>
        <p:spPr>
          <a:xfrm>
            <a:off x="1562625" y="458275"/>
            <a:ext cx="9272699" cy="1081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</a:rPr>
              <a:t>How to video on mixing and carving Plaster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/>
        </p:nvSpPr>
        <p:spPr>
          <a:xfrm>
            <a:off x="317675" y="317675"/>
            <a:ext cx="8465100" cy="6428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rgbClr val="0E2233"/>
                </a:solidFill>
                <a:highlight>
                  <a:srgbClr val="FFFFFF"/>
                </a:highlight>
              </a:rPr>
              <a:t>Traditional plaster is made of hydrated </a:t>
            </a:r>
            <a:r>
              <a:rPr lang="en" sz="3600">
                <a:solidFill>
                  <a:srgbClr val="FF0000"/>
                </a:solidFill>
                <a:highlight>
                  <a:srgbClr val="FFFFFF"/>
                </a:highlight>
              </a:rPr>
              <a:t>lime</a:t>
            </a:r>
            <a:r>
              <a:rPr lang="en" sz="3600">
                <a:solidFill>
                  <a:srgbClr val="0E2233"/>
                </a:solidFill>
                <a:highlight>
                  <a:srgbClr val="FFFFFF"/>
                </a:highlight>
              </a:rPr>
              <a:t>, </a:t>
            </a:r>
            <a:r>
              <a:rPr lang="en" sz="3600">
                <a:solidFill>
                  <a:srgbClr val="FF9900"/>
                </a:solidFill>
                <a:highlight>
                  <a:srgbClr val="FFFFFF"/>
                </a:highlight>
              </a:rPr>
              <a:t>sand</a:t>
            </a:r>
            <a:r>
              <a:rPr lang="en" sz="3600">
                <a:solidFill>
                  <a:srgbClr val="0E2233"/>
                </a:solidFill>
                <a:highlight>
                  <a:srgbClr val="FFFFFF"/>
                </a:highlight>
              </a:rPr>
              <a:t>, and </a:t>
            </a:r>
            <a:r>
              <a:rPr lang="en" sz="3600">
                <a:solidFill>
                  <a:srgbClr val="3C78D8"/>
                </a:solidFill>
                <a:highlight>
                  <a:srgbClr val="FFFFFF"/>
                </a:highlight>
              </a:rPr>
              <a:t>water</a:t>
            </a:r>
            <a:r>
              <a:rPr lang="en" sz="3600">
                <a:solidFill>
                  <a:srgbClr val="0E2233"/>
                </a:solidFill>
                <a:highlight>
                  <a:srgbClr val="FFFFFF"/>
                </a:highlight>
              </a:rPr>
              <a:t>.  When mixed, traditional plaster has the consistency of runny peanut butter. As plaster sets, the lime within the plaster mix absorbs </a:t>
            </a:r>
            <a:r>
              <a:rPr lang="en" sz="3600">
                <a:solidFill>
                  <a:srgbClr val="A64D79"/>
                </a:solidFill>
                <a:highlight>
                  <a:srgbClr val="FFFFFF"/>
                </a:highlight>
              </a:rPr>
              <a:t>Carbon Dioxide</a:t>
            </a:r>
            <a:r>
              <a:rPr lang="en" sz="3600">
                <a:solidFill>
                  <a:srgbClr val="0E2233"/>
                </a:solidFill>
                <a:highlight>
                  <a:srgbClr val="FFFFFF"/>
                </a:highlight>
              </a:rPr>
              <a:t> and is essentially converted back into limestone, resulting in a hard and durable material.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Shape 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245" y="261948"/>
            <a:ext cx="8109508" cy="63341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Shape 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386375" y="338075"/>
            <a:ext cx="8435699" cy="621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4800"/>
              <a:t>Directions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Mix plaster using the “</a:t>
            </a:r>
            <a:r>
              <a:rPr lang="en" sz="2400">
                <a:solidFill>
                  <a:srgbClr val="FF0000"/>
                </a:solidFill>
              </a:rPr>
              <a:t>mt. Fuji</a:t>
            </a:r>
            <a:r>
              <a:rPr lang="en" sz="2400"/>
              <a:t>” method (fill container ¼ full of </a:t>
            </a:r>
            <a:r>
              <a:rPr lang="en" sz="2400">
                <a:solidFill>
                  <a:srgbClr val="4A86E8"/>
                </a:solidFill>
              </a:rPr>
              <a:t>COLD</a:t>
            </a:r>
            <a:r>
              <a:rPr lang="en" sz="2400"/>
              <a:t> water and sprinkle in dry plaster until a “mountain” begins to form and no longer sinks into the water)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Mix plaster thoroughly with hand until all lumps are gone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Pour plaster into desired container (solo cup, pringles can, paper milk carton, etc.)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Allow plaster to set (roughly 20-30 mins.)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Remove set plaster from container 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Carve using chisels, x acto knives, scrapers, etc..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Shape 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95730" y="269912"/>
            <a:ext cx="4397494" cy="6321497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Shape 60"/>
          <p:cNvSpPr txBox="1"/>
          <p:nvPr/>
        </p:nvSpPr>
        <p:spPr>
          <a:xfrm>
            <a:off x="373725" y="373725"/>
            <a:ext cx="3849600" cy="614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Constantine Brancusi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06950" y="154825"/>
            <a:ext cx="6444859" cy="6548586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/>
          <p:nvPr/>
        </p:nvSpPr>
        <p:spPr>
          <a:xfrm>
            <a:off x="1320100" y="370275"/>
            <a:ext cx="9272699" cy="1081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</a:rPr>
              <a:t>Student work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2251" y="117450"/>
            <a:ext cx="4638948" cy="6462622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Shape 72"/>
          <p:cNvSpPr txBox="1"/>
          <p:nvPr/>
        </p:nvSpPr>
        <p:spPr>
          <a:xfrm>
            <a:off x="2486700" y="289775"/>
            <a:ext cx="9272699" cy="1081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FFFFFF"/>
                </a:solidFill>
              </a:rPr>
              <a:t>Student work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74617" y="248250"/>
            <a:ext cx="6049907" cy="6479516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Shape 78"/>
          <p:cNvSpPr txBox="1"/>
          <p:nvPr/>
        </p:nvSpPr>
        <p:spPr>
          <a:xfrm>
            <a:off x="2334300" y="434650"/>
            <a:ext cx="9272699" cy="1081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FFFFFF"/>
                </a:solidFill>
              </a:rPr>
              <a:t>Student work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