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Lobster"/>
      <p:regular r:id="rId18"/>
    </p:embeddedFont>
    <p:embeddedFont>
      <p:font typeface="Luckiest Guy"/>
      <p:regular r:id="rId19"/>
    </p:embeddedFont>
    <p:embeddedFont>
      <p:font typeface="Homemade Appl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omemadeAppl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uckiestGuy-regular.fntdata"/><Relationship Id="rId6" Type="http://schemas.openxmlformats.org/officeDocument/2006/relationships/slide" Target="slides/slide2.xml"/><Relationship Id="rId18" Type="http://schemas.openxmlformats.org/officeDocument/2006/relationships/font" Target="fonts/Lobs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0d7e88d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0d7e88d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0d7e88df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0d7e88df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0d7e88df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0d7e88df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0d7e88df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0d7e88df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c67e2a8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c67e2a8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c67e2a8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c67e2a8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67e2a8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c67e2a8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0d7e88df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0d7e88df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7e2a8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7e2a8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0d7e88d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0d7e88d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0d7e88d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0d7e88d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0d7e88df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0d7e88d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124D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How to Be</a:t>
            </a:r>
            <a:r>
              <a:rPr lang="en"/>
              <a:t> </a:t>
            </a:r>
            <a:r>
              <a:rPr lang="en">
                <a:solidFill>
                  <a:srgbClr val="6AA84F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Original</a:t>
            </a:r>
            <a:endParaRPr>
              <a:solidFill>
                <a:srgbClr val="6AA84F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35" name="Google Shape;35;p8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Intermediate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00" y="14700"/>
            <a:ext cx="70804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72" y="0"/>
            <a:ext cx="37478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981" y="-161650"/>
            <a:ext cx="35254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Avoid Cliches’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fun with this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292400" y="598075"/>
            <a:ext cx="8280000" cy="3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This Project/Exercise is designed to push your limits of </a:t>
            </a:r>
            <a:r>
              <a:rPr b="1" lang="en" sz="3600">
                <a:solidFill>
                  <a:srgbClr val="9900FF"/>
                </a:solidFill>
                <a:latin typeface="Luckiest Guy"/>
                <a:ea typeface="Luckiest Guy"/>
                <a:cs typeface="Luckiest Guy"/>
                <a:sym typeface="Luckiest Guy"/>
              </a:rPr>
              <a:t>Creative thought </a:t>
            </a:r>
            <a:r>
              <a:rPr lang="en" sz="3600">
                <a:solidFill>
                  <a:schemeClr val="dk1"/>
                </a:solidFill>
              </a:rPr>
              <a:t>processes which lead to development of </a:t>
            </a:r>
            <a:r>
              <a:rPr lang="en" sz="36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new</a:t>
            </a:r>
            <a:r>
              <a:rPr lang="en" sz="3600">
                <a:solidFill>
                  <a:schemeClr val="dk1"/>
                </a:solidFill>
              </a:rPr>
              <a:t> and </a:t>
            </a:r>
            <a:r>
              <a:rPr b="1" lang="en" sz="3600">
                <a:solidFill>
                  <a:srgbClr val="FF00FF"/>
                </a:solidFill>
              </a:rPr>
              <a:t>original</a:t>
            </a:r>
            <a:r>
              <a:rPr lang="en" sz="3600">
                <a:solidFill>
                  <a:schemeClr val="dk1"/>
                </a:solidFill>
              </a:rPr>
              <a:t> ideas.  (</a:t>
            </a:r>
            <a:r>
              <a:rPr i="1" lang="en" sz="2700">
                <a:solidFill>
                  <a:schemeClr val="dk1"/>
                </a:solidFill>
              </a:rPr>
              <a:t>get your creative juices flowing</a:t>
            </a:r>
            <a:r>
              <a:rPr lang="en" sz="3600">
                <a:solidFill>
                  <a:schemeClr val="dk1"/>
                </a:solidFill>
              </a:rPr>
              <a:t>)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685800" y="298604"/>
            <a:ext cx="7772400" cy="47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800"/>
              <a:buChar char="●"/>
            </a:pPr>
            <a:r>
              <a:rPr b="0" lang="en">
                <a:solidFill>
                  <a:srgbClr val="0000FF"/>
                </a:solidFill>
              </a:rPr>
              <a:t>strategize</a:t>
            </a:r>
            <a:endParaRPr b="0">
              <a:solidFill>
                <a:srgbClr val="0000FF"/>
              </a:solidFill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4800"/>
              <a:buChar char="●"/>
            </a:pPr>
            <a:r>
              <a:rPr b="0" lang="en">
                <a:solidFill>
                  <a:srgbClr val="CC4125"/>
                </a:solidFill>
              </a:rPr>
              <a:t>conceptualize</a:t>
            </a:r>
            <a:endParaRPr b="0">
              <a:solidFill>
                <a:srgbClr val="CC4125"/>
              </a:solidFill>
            </a:endParaRPr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b="0" lang="en">
                <a:solidFill>
                  <a:srgbClr val="6AA84F"/>
                </a:solidFill>
              </a:rPr>
              <a:t>find relationships</a:t>
            </a:r>
            <a:r>
              <a:rPr b="0" lang="en"/>
              <a:t> </a:t>
            </a:r>
            <a:endParaRPr b="0"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4800"/>
              <a:buChar char="●"/>
            </a:pPr>
            <a:r>
              <a:rPr b="0" lang="en">
                <a:solidFill>
                  <a:srgbClr val="351C75"/>
                </a:solidFill>
              </a:rPr>
              <a:t>recognize design possibilities</a:t>
            </a:r>
            <a:endParaRPr b="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ctrTitle"/>
          </p:nvPr>
        </p:nvSpPr>
        <p:spPr>
          <a:xfrm>
            <a:off x="192600" y="852300"/>
            <a:ext cx="8139300" cy="48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 </a:t>
            </a:r>
            <a:r>
              <a:rPr b="0" lang="en" sz="4400"/>
              <a:t>Choose one word from </a:t>
            </a:r>
            <a:r>
              <a:rPr lang="en" sz="4400"/>
              <a:t>each</a:t>
            </a:r>
            <a:r>
              <a:rPr b="0" lang="en" sz="4400"/>
              <a:t> of the 3 packets:</a:t>
            </a:r>
            <a:endParaRPr b="0" sz="4400"/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b="0" lang="en" sz="4400"/>
              <a:t>Place</a:t>
            </a:r>
            <a:endParaRPr b="0" sz="4400"/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b="0" lang="en" sz="4400"/>
              <a:t>Animal</a:t>
            </a:r>
            <a:endParaRPr b="0" sz="4400"/>
          </a:p>
          <a:p>
            <a:pPr indent="-508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</a:pPr>
            <a:r>
              <a:rPr b="0" lang="en" sz="4400"/>
              <a:t>Thing</a:t>
            </a:r>
            <a:endParaRPr b="0" sz="4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 all 3 items</a:t>
            </a:r>
            <a:endParaRPr/>
          </a:p>
        </p:txBody>
      </p:sp>
      <p:sp>
        <p:nvSpPr>
          <p:cNvPr id="56" name="Google Shape;56;p12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Into a Single, </a:t>
            </a:r>
            <a:r>
              <a:rPr lang="en">
                <a:solidFill>
                  <a:schemeClr val="dk1"/>
                </a:solidFill>
              </a:rPr>
              <a:t>Original, Interesting Composition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899000" y="-1305175"/>
            <a:ext cx="8705400" cy="478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80000"/>
                </a:solidFill>
              </a:rPr>
              <a:t>Media/Materials </a:t>
            </a:r>
            <a:r>
              <a:rPr b="0" lang="en" sz="3000"/>
              <a:t> </a:t>
            </a:r>
            <a:endParaRPr b="0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" sz="3000"/>
              <a:t>Water color</a:t>
            </a:r>
            <a:endParaRPr b="0"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0" lang="en" sz="3000"/>
              <a:t>ink</a:t>
            </a:r>
            <a:endParaRPr b="0"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Examples</a:t>
            </a:r>
            <a:endParaRPr sz="7200"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412150" y="2363225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193" y="0"/>
            <a:ext cx="70376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653" y="-102850"/>
            <a:ext cx="33736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