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3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3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3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3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4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4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Week 1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5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5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6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6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1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7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7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Shape 2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8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8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Week 1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Shape 3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9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9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10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Shape 3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10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Shape 3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Week 1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Shape 3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11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Shape 3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Shape 4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11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Shape 4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Shape 4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Shape 4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12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Shape 4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Shape 4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12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Shape 4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2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Shape 4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Shape 4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13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Shape 4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Shape 4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13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Shape 4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Shape 4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Shape 4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14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Shape 4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Ira we have 14 weeks of handouts in here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Shape 5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2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png"/><Relationship Id="rId4" Type="http://schemas.openxmlformats.org/officeDocument/2006/relationships/image" Target="../media/image0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0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6.jpg"/><Relationship Id="rId4" Type="http://schemas.openxmlformats.org/officeDocument/2006/relationships/image" Target="../media/image2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oneonta.edu/faculty/farberas/arth/Images/ARTH_214images/van_eyck/arnolfini/dog.jpg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1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en.wikipedia.org/wiki/Photorealist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Relationship Id="rId4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en.wikipedia.org/wiki/List_of_Italian_painters" TargetMode="External"/><Relationship Id="rId4" Type="http://schemas.openxmlformats.org/officeDocument/2006/relationships/hyperlink" Target="https://en.wikipedia.org/wiki/Renaissance" TargetMode="External"/><Relationship Id="rId5" Type="http://schemas.openxmlformats.org/officeDocument/2006/relationships/hyperlink" Target="https://en.wikipedia.org/wiki/The_Birth_of_Venus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en.wikipedia.org/wiki/Impressionism" TargetMode="External"/><Relationship Id="rId4" Type="http://schemas.openxmlformats.org/officeDocument/2006/relationships/hyperlink" Target="https://en.wikipedia.org/wiki/Impression,_Sunrise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jpg"/><Relationship Id="rId4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en.wikipedia.org/wiki/Italians" TargetMode="External"/><Relationship Id="rId4" Type="http://schemas.openxmlformats.org/officeDocument/2006/relationships/hyperlink" Target="https://en.wikipedia.org/wiki/High_Renaissance" TargetMode="External"/><Relationship Id="rId5" Type="http://schemas.openxmlformats.org/officeDocument/2006/relationships/hyperlink" Target="https://en.wikipedia.org/wiki/Mannerism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g"/><Relationship Id="rId4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en.wikipedia.org/wiki/African_American" TargetMode="External"/><Relationship Id="rId4" Type="http://schemas.openxmlformats.org/officeDocument/2006/relationships/hyperlink" Target="https://en.wikipedia.org/wiki/Painting" TargetMode="External"/><Relationship Id="rId5" Type="http://schemas.openxmlformats.org/officeDocument/2006/relationships/hyperlink" Target="https://en.wikipedia.org/wiki/Cubism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jpg"/><Relationship Id="rId4" Type="http://schemas.openxmlformats.org/officeDocument/2006/relationships/image" Target="../media/image1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en.wikipedia.org/wiki/Abstract_expressionism" TargetMode="External"/><Relationship Id="rId4" Type="http://schemas.openxmlformats.org/officeDocument/2006/relationships/hyperlink" Target="https://en.wikipedia.org/wiki/Surrealist_automatism" TargetMode="External"/><Relationship Id="rId5" Type="http://schemas.openxmlformats.org/officeDocument/2006/relationships/hyperlink" Target="https://en.wikipedia.org/wiki/Drip_painting" TargetMode="External"/><Relationship Id="rId6" Type="http://schemas.openxmlformats.org/officeDocument/2006/relationships/hyperlink" Target="https://en.wikipedia.org/wiki/Alcoholism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2.jpg"/><Relationship Id="rId4" Type="http://schemas.openxmlformats.org/officeDocument/2006/relationships/image" Target="../media/image0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Relationship Id="rId4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en.wikipedia.org/wiki/Symbolism_(arts)" TargetMode="External"/><Relationship Id="rId4" Type="http://schemas.openxmlformats.org/officeDocument/2006/relationships/hyperlink" Target="https://en.wikipedia.org/wiki/Japanese_art" TargetMode="External"/><Relationship Id="rId5" Type="http://schemas.openxmlformats.org/officeDocument/2006/relationships/hyperlink" Target="https://en.wikipedia.org/wiki/Egon_Schiele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jpg"/><Relationship Id="rId4" Type="http://schemas.openxmlformats.org/officeDocument/2006/relationships/image" Target="../media/image2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Relationship Id="rId4" Type="http://schemas.openxmlformats.org/officeDocument/2006/relationships/hyperlink" Target="https://en.wikipedia.org/wiki/Self_portrait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7.jpg"/><Relationship Id="rId4" Type="http://schemas.openxmlformats.org/officeDocument/2006/relationships/image" Target="../media/image3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en.wikipedia.org/wiki/Post-Impressionist" TargetMode="External"/><Relationship Id="rId4" Type="http://schemas.openxmlformats.org/officeDocument/2006/relationships/hyperlink" Target="https://en.wikipedia.org/wiki/Impressionism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jpg"/><Relationship Id="rId4" Type="http://schemas.openxmlformats.org/officeDocument/2006/relationships/image" Target="../media/image2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en.wikipedia.org/wiki/Printmaker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en.wikipedia.org/wiki/Impressionism" TargetMode="External"/><Relationship Id="rId4" Type="http://schemas.openxmlformats.org/officeDocument/2006/relationships/hyperlink" Target="https://en.wikipedia.org/wiki/Studio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jpg"/><Relationship Id="rId4" Type="http://schemas.openxmlformats.org/officeDocument/2006/relationships/image" Target="../media/image3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en.wikipedia.org/wiki/Landscape_painter" TargetMode="External"/><Relationship Id="rId4" Type="http://schemas.openxmlformats.org/officeDocument/2006/relationships/hyperlink" Target="https://en.wikipedia.org/wiki/Printmaker" TargetMode="External"/><Relationship Id="rId5" Type="http://schemas.openxmlformats.org/officeDocument/2006/relationships/hyperlink" Target="https://en.wikipedia.org/wiki/Illustrator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jpg"/><Relationship Id="rId4" Type="http://schemas.openxmlformats.org/officeDocument/2006/relationships/image" Target="../media/image3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en.wikipedia.org/wiki/Painter" TargetMode="External"/><Relationship Id="rId4" Type="http://schemas.openxmlformats.org/officeDocument/2006/relationships/hyperlink" Target="https://en.wikipedia.org/wiki/Printmaking" TargetMode="External"/><Relationship Id="rId5" Type="http://schemas.openxmlformats.org/officeDocument/2006/relationships/hyperlink" Target="https://en.wikipedia.org/wiki/Illustrator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1.jpg"/><Relationship Id="rId4" Type="http://schemas.openxmlformats.org/officeDocument/2006/relationships/image" Target="../media/image36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en.wikipedia.org/wiki/Flower_paintings_of_Georgia_O%27Keeffe" TargetMode="External"/><Relationship Id="rId4" Type="http://schemas.openxmlformats.org/officeDocument/2006/relationships/hyperlink" Target="https://en.wikipedia.org/wiki/New_York_skyscrapers_(O%27Keeffe)" TargetMode="External"/><Relationship Id="rId5" Type="http://schemas.openxmlformats.org/officeDocument/2006/relationships/hyperlink" Target="https://en.wikipedia.org/wiki/New_Mexico" TargetMode="Externa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4.jpg"/><Relationship Id="rId4" Type="http://schemas.openxmlformats.org/officeDocument/2006/relationships/image" Target="../media/image38.png"/><Relationship Id="rId5" Type="http://schemas.openxmlformats.org/officeDocument/2006/relationships/image" Target="../media/image3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en.wikipedia.org/wiki/Printmaker" TargetMode="External"/><Relationship Id="rId4" Type="http://schemas.openxmlformats.org/officeDocument/2006/relationships/hyperlink" Target="https://en.wikipedia.org/wiki/Ceramicist" TargetMode="External"/><Relationship Id="rId5" Type="http://schemas.openxmlformats.org/officeDocument/2006/relationships/hyperlink" Target="https://en.wikipedia.org/wiki/Stage_designer" TargetMode="External"/><Relationship Id="rId6" Type="http://schemas.openxmlformats.org/officeDocument/2006/relationships/hyperlink" Target="https://en.wikipedia.org/wiki/Cubist" TargetMode="External"/><Relationship Id="rId7" Type="http://schemas.openxmlformats.org/officeDocument/2006/relationships/hyperlink" Target="https://en.wikipedia.org/wiki/Henri_Matisse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6.jpg"/><Relationship Id="rId4" Type="http://schemas.openxmlformats.org/officeDocument/2006/relationships/image" Target="../media/image44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3.jpg"/><Relationship Id="rId4" Type="http://schemas.openxmlformats.org/officeDocument/2006/relationships/image" Target="../media/image5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7.jpg"/><Relationship Id="rId4" Type="http://schemas.openxmlformats.org/officeDocument/2006/relationships/image" Target="../media/image45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9.xml"/><Relationship Id="rId3" Type="http://schemas.openxmlformats.org/officeDocument/2006/relationships/hyperlink" Target="https://en.wikipedia.org/wiki/Germany" TargetMode="External"/><Relationship Id="rId4" Type="http://schemas.openxmlformats.org/officeDocument/2006/relationships/hyperlink" Target="https://en.wikipedia.org/wiki/Drawing" TargetMode="External"/><Relationship Id="rId10" Type="http://schemas.openxmlformats.org/officeDocument/2006/relationships/hyperlink" Target="https://en.wikipedia.org/wiki/Sculpture" TargetMode="External"/><Relationship Id="rId9" Type="http://schemas.openxmlformats.org/officeDocument/2006/relationships/hyperlink" Target="https://en.wikipedia.org/wiki/Printmaking" TargetMode="External"/><Relationship Id="rId5" Type="http://schemas.openxmlformats.org/officeDocument/2006/relationships/hyperlink" Target="https://en.wikipedia.org/wiki/Etching" TargetMode="External"/><Relationship Id="rId6" Type="http://schemas.openxmlformats.org/officeDocument/2006/relationships/hyperlink" Target="https://en.wikipedia.org/wiki/Lithography" TargetMode="External"/><Relationship Id="rId7" Type="http://schemas.openxmlformats.org/officeDocument/2006/relationships/hyperlink" Target="https://en.wikipedia.org/wiki/Woodcuts" TargetMode="External"/><Relationship Id="rId8" Type="http://schemas.openxmlformats.org/officeDocument/2006/relationships/hyperlink" Target="https://en.wikipedia.org/wiki/Painting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8.jpg"/><Relationship Id="rId4" Type="http://schemas.openxmlformats.org/officeDocument/2006/relationships/image" Target="../media/image0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2.xml"/><Relationship Id="rId3" Type="http://schemas.openxmlformats.org/officeDocument/2006/relationships/hyperlink" Target="https://en.wikipedia.org/wiki/Sculpture" TargetMode="External"/><Relationship Id="rId4" Type="http://schemas.openxmlformats.org/officeDocument/2006/relationships/hyperlink" Target="https://en.wikipedia.org/wiki/Clay" TargetMode="External"/><Relationship Id="rId5" Type="http://schemas.openxmlformats.org/officeDocument/2006/relationships/hyperlink" Target="https://en.wikipedia.org/wiki/Mythology" TargetMode="External"/><Relationship Id="rId6" Type="http://schemas.openxmlformats.org/officeDocument/2006/relationships/hyperlink" Target="https://en.wikipedia.org/wiki/Allegory" TargetMode="Externa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9.jpg"/><Relationship Id="rId4" Type="http://schemas.openxmlformats.org/officeDocument/2006/relationships/image" Target="../media/image55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4.xml"/><Relationship Id="rId3" Type="http://schemas.openxmlformats.org/officeDocument/2006/relationships/hyperlink" Target="https://en.wikipedia.org/wiki/Spaniards" TargetMode="External"/><Relationship Id="rId4" Type="http://schemas.openxmlformats.org/officeDocument/2006/relationships/hyperlink" Target="https://en.wikipedia.org/wiki/Surrealism" TargetMode="External"/><Relationship Id="rId5" Type="http://schemas.openxmlformats.org/officeDocument/2006/relationships/hyperlink" Target="https://en.wikipedia.org/wiki/Moustache" TargetMode="External"/><Relationship Id="rId6" Type="http://schemas.openxmlformats.org/officeDocument/2006/relationships/hyperlink" Target="https://en.wikipedia.org/wiki/Diego_Vel%C3%A1zquez" TargetMode="Externa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1.jpg"/><Relationship Id="rId4" Type="http://schemas.openxmlformats.org/officeDocument/2006/relationships/image" Target="../media/image54.jpg"/><Relationship Id="rId5" Type="http://schemas.openxmlformats.org/officeDocument/2006/relationships/image" Target="../media/image56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en.wikipedia.org/wiki/Visual_arts" TargetMode="External"/><Relationship Id="rId4" Type="http://schemas.openxmlformats.org/officeDocument/2006/relationships/hyperlink" Target="https://en.wikipedia.org/wiki/Fauvism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9.jpg"/><Relationship Id="rId4" Type="http://schemas.openxmlformats.org/officeDocument/2006/relationships/image" Target="../media/image0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048250" cy="43624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/>
        </p:nvSpPr>
        <p:spPr>
          <a:xfrm>
            <a:off x="5415525" y="470375"/>
            <a:ext cx="3339600" cy="40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M.C. Escher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>
              <a:spcBef>
                <a:spcPts val="0"/>
              </a:spcBef>
              <a:buNone/>
            </a:pPr>
            <a:r>
              <a:rPr lang="en" sz="3000"/>
              <a:t>“Drawing Hands”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pic>
        <p:nvPicPr>
          <p:cNvPr id="56" name="Shape 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2294" y="2390100"/>
            <a:ext cx="2027224" cy="229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type="ctrTitle"/>
          </p:nvPr>
        </p:nvSpPr>
        <p:spPr>
          <a:xfrm>
            <a:off x="408425" y="137925"/>
            <a:ext cx="8520600" cy="1075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Art Vocab</a:t>
            </a:r>
          </a:p>
        </p:txBody>
      </p:sp>
      <p:sp>
        <p:nvSpPr>
          <p:cNvPr id="114" name="Shape 114"/>
          <p:cNvSpPr txBox="1"/>
          <p:nvPr>
            <p:ph idx="1" type="subTitle"/>
          </p:nvPr>
        </p:nvSpPr>
        <p:spPr>
          <a:xfrm>
            <a:off x="311700" y="1714500"/>
            <a:ext cx="8520600" cy="1912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VALUE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The lightness and the darkness of a hue (color).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899" y="150925"/>
            <a:ext cx="2654649" cy="401514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832350" y="4237900"/>
            <a:ext cx="24618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Mona Lisa</a:t>
            </a:r>
          </a:p>
        </p:txBody>
      </p:sp>
      <p:pic>
        <p:nvPicPr>
          <p:cNvPr id="121" name="Shape 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6850" y="564175"/>
            <a:ext cx="2461800" cy="261846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/>
          <p:nvPr/>
        </p:nvSpPr>
        <p:spPr>
          <a:xfrm>
            <a:off x="4718525" y="3182625"/>
            <a:ext cx="3692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Leonardo Da Vinci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128" name="Shape 128"/>
          <p:cNvSpPr txBox="1"/>
          <p:nvPr/>
        </p:nvSpPr>
        <p:spPr>
          <a:xfrm>
            <a:off x="192700" y="177875"/>
            <a:ext cx="8819400" cy="49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  <a:buChar char="●"/>
            </a:pPr>
            <a:r>
              <a:rPr lang="en" sz="3000"/>
              <a:t>Leonardo da Vinci 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1452 –1519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Considered a universal genius or “Renaissance Man” for his mastery of a variety of subjects ranging from painting to paleontology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Also known for his inventions which included a flying machine and s submarine 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his mind and personality seem to us superhuman, while the man himself mysterious and remote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rgbClr val="252525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600" y="107925"/>
            <a:ext cx="2989574" cy="411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4850" y="226500"/>
            <a:ext cx="2323000" cy="320967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/>
        </p:nvSpPr>
        <p:spPr>
          <a:xfrm>
            <a:off x="940100" y="4224475"/>
            <a:ext cx="4105800" cy="7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“Arnolfini Wedding”</a:t>
            </a:r>
          </a:p>
        </p:txBody>
      </p:sp>
      <p:sp>
        <p:nvSpPr>
          <p:cNvPr id="136" name="Shape 136"/>
          <p:cNvSpPr txBox="1"/>
          <p:nvPr/>
        </p:nvSpPr>
        <p:spPr>
          <a:xfrm>
            <a:off x="5384850" y="3542650"/>
            <a:ext cx="4074600" cy="9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Jan Van Eyck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142" name="Shape 142"/>
          <p:cNvSpPr txBox="1"/>
          <p:nvPr/>
        </p:nvSpPr>
        <p:spPr>
          <a:xfrm>
            <a:off x="307800" y="158275"/>
            <a:ext cx="8836200" cy="49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>
                <a:solidFill>
                  <a:srgbClr val="252525"/>
                </a:solidFill>
                <a:highlight>
                  <a:srgbClr val="FFFFFF"/>
                </a:highlight>
              </a:rPr>
              <a:t>Jan van Eyck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(1390 – 1441) </a:t>
            </a:r>
          </a:p>
          <a:p>
            <a:pPr indent="-3810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 It is considered one of the most original and complex paintings in Western art, because of its beauty, complex iconography,</a:t>
            </a:r>
          </a:p>
          <a:p>
            <a:pPr indent="-3810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The view in the mirror shows two figures who are witnessing the marriage</a:t>
            </a:r>
          </a:p>
          <a:p>
            <a:pPr indent="-3810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Groom is raising his hand to take marriage oath</a:t>
            </a:r>
          </a:p>
          <a:p>
            <a:pPr indent="-3810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The bare feet </a:t>
            </a: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indicate</a:t>
            </a: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this event is taking place on holy ground. </a:t>
            </a:r>
          </a:p>
          <a:p>
            <a:pPr indent="-3810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The little </a:t>
            </a:r>
            <a:r>
              <a:rPr lang="en" sz="2400" u="sng">
                <a:solidFill>
                  <a:schemeClr val="hlink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  <a:hlinkClick r:id="rId3"/>
              </a:rPr>
              <a:t>dog</a:t>
            </a: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 symbolizes fidelity </a:t>
            </a: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(Fido- to trust in Latin)</a:t>
            </a:r>
          </a:p>
          <a:p>
            <a:pPr indent="-3810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Verdana"/>
              <a:buChar char="●"/>
            </a:pP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The wife is not pregnant, this was a style of fashion of the time and Mrs.Arnolfini is holding her dress up. They never had children.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/>
        </p:nvSpPr>
        <p:spPr>
          <a:xfrm>
            <a:off x="728100" y="522600"/>
            <a:ext cx="7687800" cy="29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5200"/>
              <a:t>Art Vocab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 algn="ctr">
              <a:spcBef>
                <a:spcPts val="0"/>
              </a:spcBef>
              <a:buNone/>
            </a:pPr>
            <a:r>
              <a:rPr lang="en" sz="2800"/>
              <a:t>Color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2800"/>
              <a:t>Derived from light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/>
        </p:nvSpPr>
        <p:spPr>
          <a:xfrm>
            <a:off x="1570900" y="4070850"/>
            <a:ext cx="58029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692275" cy="387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2977675" y="4070850"/>
            <a:ext cx="5592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“Bill 1990”</a:t>
            </a:r>
          </a:p>
        </p:txBody>
      </p:sp>
      <p:pic>
        <p:nvPicPr>
          <p:cNvPr id="155" name="Shape 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2950" y="814275"/>
            <a:ext cx="1994524" cy="255072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 txBox="1"/>
          <p:nvPr/>
        </p:nvSpPr>
        <p:spPr>
          <a:xfrm>
            <a:off x="6860850" y="3377500"/>
            <a:ext cx="2520000" cy="5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Chuck Close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162" name="Shape 162"/>
          <p:cNvSpPr txBox="1"/>
          <p:nvPr/>
        </p:nvSpPr>
        <p:spPr>
          <a:xfrm>
            <a:off x="177875" y="177875"/>
            <a:ext cx="8864100" cy="4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  <a:buChar char="●"/>
            </a:pPr>
            <a:r>
              <a:rPr lang="en" sz="3000"/>
              <a:t>Chuck Close 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1940-present</a:t>
            </a:r>
          </a:p>
          <a:p>
            <a:pPr indent="-4064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800">
                <a:solidFill>
                  <a:srgbClr val="252525"/>
                </a:solidFill>
                <a:highlight>
                  <a:srgbClr val="FFFFFF"/>
                </a:highlight>
              </a:rPr>
              <a:t>American painter/artist and photographer who achieved fame as a </a:t>
            </a:r>
            <a:r>
              <a:rPr lang="en" sz="280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photorealist</a:t>
            </a:r>
            <a:r>
              <a:rPr lang="en" sz="2800">
                <a:solidFill>
                  <a:srgbClr val="252525"/>
                </a:solidFill>
                <a:highlight>
                  <a:srgbClr val="FFFFFF"/>
                </a:highlight>
              </a:rPr>
              <a:t>, through his massive-scale portraits</a:t>
            </a:r>
          </a:p>
          <a:p>
            <a:pPr indent="-4064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800">
                <a:solidFill>
                  <a:srgbClr val="252525"/>
                </a:solidFill>
                <a:highlight>
                  <a:srgbClr val="FFFFFF"/>
                </a:highlight>
              </a:rPr>
              <a:t> spinal artery collapse in 1988 left him severely paralyzed</a:t>
            </a:r>
          </a:p>
          <a:p>
            <a:pPr indent="-4064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800">
                <a:solidFill>
                  <a:srgbClr val="252525"/>
                </a:solidFill>
                <a:highlight>
                  <a:srgbClr val="FFFFFF"/>
                </a:highlight>
              </a:rPr>
              <a:t>Close puts a grid on the photo and on the canvas and copies cell by cell. </a:t>
            </a:r>
          </a:p>
          <a:p>
            <a:pPr indent="-406400" lvl="0" marL="45720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800">
                <a:solidFill>
                  <a:srgbClr val="252525"/>
                </a:solidFill>
                <a:highlight>
                  <a:srgbClr val="FFFFFF"/>
                </a:highlight>
              </a:rPr>
              <a:t>each square within the grid is filled with color shapes  which give the cell a perceived 'average' hue, which makes sense from a distance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150" y="152400"/>
            <a:ext cx="6667498" cy="427157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/>
          <p:nvPr/>
        </p:nvSpPr>
        <p:spPr>
          <a:xfrm>
            <a:off x="1931375" y="4423975"/>
            <a:ext cx="61545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“The Birth of Venus”</a:t>
            </a:r>
          </a:p>
        </p:txBody>
      </p:sp>
      <p:pic>
        <p:nvPicPr>
          <p:cNvPr id="169" name="Shape 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3498" y="187575"/>
            <a:ext cx="1966551" cy="238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x="7224350" y="2690450"/>
            <a:ext cx="2013300" cy="19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Sandro </a:t>
            </a:r>
          </a:p>
          <a:p>
            <a:pPr lvl="0">
              <a:spcBef>
                <a:spcPts val="0"/>
              </a:spcBef>
              <a:buNone/>
            </a:pPr>
            <a:r>
              <a:rPr lang="en" sz="3000"/>
              <a:t>Botticelli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176" name="Shape 176"/>
          <p:cNvSpPr txBox="1"/>
          <p:nvPr/>
        </p:nvSpPr>
        <p:spPr>
          <a:xfrm>
            <a:off x="177875" y="237175"/>
            <a:ext cx="8849100" cy="49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  <a:buChar char="●"/>
            </a:pPr>
            <a:r>
              <a:rPr b="1" lang="en" sz="3000">
                <a:solidFill>
                  <a:srgbClr val="252525"/>
                </a:solidFill>
                <a:highlight>
                  <a:srgbClr val="FFFFFF"/>
                </a:highlight>
              </a:rPr>
              <a:t>Sandro Botticelli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1445–1510)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Italian painter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of the Early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Renaissance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he suffered from an unrequited love for a married noblewoman and she served as the model for </a:t>
            </a:r>
            <a:r>
              <a:rPr i="1" lang="en" sz="3000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The Birth of Venus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despite the fact that she had died years earlier, in 1476</a:t>
            </a:r>
          </a:p>
          <a:p>
            <a:pPr indent="-419100" lvl="0" marL="45720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His linear style is emphasized by the soft continual contours and pastel colors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2151200" y="307900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62" name="Shape 62"/>
          <p:cNvSpPr txBox="1"/>
          <p:nvPr/>
        </p:nvSpPr>
        <p:spPr>
          <a:xfrm>
            <a:off x="993450" y="487950"/>
            <a:ext cx="7157100" cy="3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-M.C Escher lived from 1898-1972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252525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252525"/>
                </a:solidFill>
                <a:highlight>
                  <a:srgbClr val="FFFFFF"/>
                </a:highlight>
              </a:rPr>
              <a:t>-He was a sickly child, and was placed in a special school at the age of seven; he failed the second grade. Although he excelled at drawing, his grades were generally poor.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252525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252525"/>
                </a:solidFill>
                <a:highlight>
                  <a:srgbClr val="FFFFFF"/>
                </a:highlight>
              </a:rPr>
              <a:t>-In his early years, Escher sketched landscapes and nature.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252525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252525"/>
                </a:solidFill>
                <a:highlight>
                  <a:srgbClr val="FFFFFF"/>
                </a:highlight>
              </a:rPr>
              <a:t>-Although Escher did not have mathematical training—his understanding of mathematics was largely visual and intuitive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252525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252525"/>
                </a:solidFill>
                <a:highlight>
                  <a:srgbClr val="FFFFFF"/>
                </a:highlight>
              </a:rPr>
              <a:t>-Escher's art became well known, both among scientists and mathematicians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/>
        </p:nvSpPr>
        <p:spPr>
          <a:xfrm>
            <a:off x="440075" y="481350"/>
            <a:ext cx="8155200" cy="40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5200"/>
              <a:t>Art Vocab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5200"/>
          </a:p>
          <a:p>
            <a:pPr lvl="0" rtl="0" algn="ctr">
              <a:spcBef>
                <a:spcPts val="0"/>
              </a:spcBef>
              <a:buNone/>
            </a:pPr>
            <a:r>
              <a:rPr lang="en" sz="2800"/>
              <a:t>Unity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2800"/>
              <a:t>The harmony of all visual elements.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875" y="191675"/>
            <a:ext cx="4541149" cy="372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/>
        </p:nvSpPr>
        <p:spPr>
          <a:xfrm>
            <a:off x="5206500" y="191675"/>
            <a:ext cx="3937500" cy="44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pic>
        <p:nvPicPr>
          <p:cNvPr id="188" name="Shape 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8250" y="1416470"/>
            <a:ext cx="1874575" cy="249744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6541500" y="26640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</a:rPr>
              <a:t>Monet 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896800" y="2839900"/>
            <a:ext cx="38658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</a:rPr>
              <a:t>“Impression,Sunrise”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197" name="Shape 197"/>
          <p:cNvSpPr txBox="1"/>
          <p:nvPr/>
        </p:nvSpPr>
        <p:spPr>
          <a:xfrm>
            <a:off x="163050" y="177875"/>
            <a:ext cx="8804700" cy="47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  <a:buChar char="●"/>
            </a:pPr>
            <a:r>
              <a:rPr b="1" lang="en" sz="3000">
                <a:solidFill>
                  <a:srgbClr val="252525"/>
                </a:solidFill>
                <a:highlight>
                  <a:srgbClr val="FFFFFF"/>
                </a:highlight>
              </a:rPr>
              <a:t>Claude Monet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 1840 – 1926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founder of French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Impressionist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painting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The term "Impressionism" is derived from the title of his painting </a:t>
            </a:r>
            <a:r>
              <a:rPr i="1" lang="en" sz="3000">
                <a:solidFill>
                  <a:srgbClr val="252525"/>
                </a:solidFill>
                <a:highlight>
                  <a:srgbClr val="FFFFFF"/>
                </a:highlight>
              </a:rPr>
              <a:t>Impression, soleil levant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(</a:t>
            </a:r>
            <a:r>
              <a:rPr i="1" lang="en" sz="300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Impression, Sunrise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)</a:t>
            </a:r>
          </a:p>
          <a:p>
            <a:pPr indent="-419100" lvl="0" marL="45720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He often painted the same scene many times in order to capture the changing of light and the passing of the seasons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650" y="152400"/>
            <a:ext cx="2705050" cy="40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/>
        </p:nvSpPr>
        <p:spPr>
          <a:xfrm>
            <a:off x="1547450" y="4259875"/>
            <a:ext cx="1688100" cy="9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“David”</a:t>
            </a:r>
          </a:p>
        </p:txBody>
      </p:sp>
      <p:pic>
        <p:nvPicPr>
          <p:cNvPr id="204" name="Shape 2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1749" y="609625"/>
            <a:ext cx="2127000" cy="2609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 txBox="1"/>
          <p:nvPr/>
        </p:nvSpPr>
        <p:spPr>
          <a:xfrm>
            <a:off x="5530375" y="21435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</a:rPr>
              <a:t>Michelangelo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211" name="Shape 211"/>
          <p:cNvSpPr txBox="1"/>
          <p:nvPr/>
        </p:nvSpPr>
        <p:spPr>
          <a:xfrm>
            <a:off x="177875" y="118575"/>
            <a:ext cx="8849100" cy="49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  <a:buChar char="●"/>
            </a:pPr>
            <a:r>
              <a:rPr b="1" lang="en" sz="3000">
                <a:solidFill>
                  <a:srgbClr val="252525"/>
                </a:solidFill>
                <a:highlight>
                  <a:srgbClr val="FFFFFF"/>
                </a:highlight>
              </a:rPr>
              <a:t>Michelangelo di Lodovico Buonarroti Simoni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 1475 – 1564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Italian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sculptor, painter, architect, and poet of the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High Renaissance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Sculpted “david” before the age of 30</a:t>
            </a:r>
          </a:p>
          <a:p>
            <a:pPr indent="-419100" lvl="0" marL="45720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Michelangelo's impassioned and highly personal style resulted in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Mannerism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(exaggeration of proportion, balance, and ideal beauty)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/>
        </p:nvSpPr>
        <p:spPr>
          <a:xfrm>
            <a:off x="184950" y="343825"/>
            <a:ext cx="87741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5200">
                <a:solidFill>
                  <a:schemeClr val="dk1"/>
                </a:solidFill>
              </a:rPr>
              <a:t>Art Vocab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Space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Indicates the area above, around, between, below, or within objects.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950" y="235375"/>
            <a:ext cx="5405074" cy="376992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/>
          <p:nvPr/>
        </p:nvSpPr>
        <p:spPr>
          <a:xfrm>
            <a:off x="1113825" y="4086550"/>
            <a:ext cx="48468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“The Seamstress”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3" name="Shape 2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7475" y="446375"/>
            <a:ext cx="2371574" cy="2986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 txBox="1"/>
          <p:nvPr/>
        </p:nvSpPr>
        <p:spPr>
          <a:xfrm>
            <a:off x="6035187" y="2795825"/>
            <a:ext cx="3051000" cy="169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</a:rPr>
              <a:t>Jacob Lawrence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230" name="Shape 230"/>
          <p:cNvSpPr txBox="1"/>
          <p:nvPr/>
        </p:nvSpPr>
        <p:spPr>
          <a:xfrm>
            <a:off x="222350" y="177875"/>
            <a:ext cx="8790000" cy="48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  <a:buChar char="●"/>
            </a:pPr>
            <a:r>
              <a:rPr b="1" lang="en" sz="3000">
                <a:solidFill>
                  <a:srgbClr val="252525"/>
                </a:solidFill>
                <a:highlight>
                  <a:srgbClr val="FFFFFF"/>
                </a:highlight>
              </a:rPr>
              <a:t>Jacob Lawrence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 1917 – 2000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 u="sng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African-American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painter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known for his portrayal of African-American life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Considered his artistic style as “dynamic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cubism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”</a:t>
            </a:r>
          </a:p>
          <a:p>
            <a:pPr indent="-419100" lvl="0" marL="45720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brought the African-American experience to life using blacks and browns juxtaposed with vivid colors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75" y="222725"/>
            <a:ext cx="5406525" cy="38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 txBox="1"/>
          <p:nvPr/>
        </p:nvSpPr>
        <p:spPr>
          <a:xfrm>
            <a:off x="5984600" y="4158775"/>
            <a:ext cx="3719100" cy="13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Jackson Pollack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1465375" y="4158775"/>
            <a:ext cx="5064300" cy="5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“No 14 Gray”</a:t>
            </a:r>
          </a:p>
        </p:txBody>
      </p:sp>
      <p:pic>
        <p:nvPicPr>
          <p:cNvPr id="238" name="Shape 238"/>
          <p:cNvPicPr preferRelativeResize="0"/>
          <p:nvPr/>
        </p:nvPicPr>
        <p:blipFill rotWithShape="1">
          <a:blip r:embed="rId4">
            <a:alphaModFix/>
          </a:blip>
          <a:srcRect b="0" l="0" r="37640" t="0"/>
          <a:stretch/>
        </p:blipFill>
        <p:spPr>
          <a:xfrm>
            <a:off x="5668075" y="1220325"/>
            <a:ext cx="3305950" cy="231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244" name="Shape 244"/>
          <p:cNvSpPr txBox="1"/>
          <p:nvPr/>
        </p:nvSpPr>
        <p:spPr>
          <a:xfrm>
            <a:off x="74125" y="133400"/>
            <a:ext cx="89382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b="1" lang="en" sz="3000">
                <a:solidFill>
                  <a:srgbClr val="252525"/>
                </a:solidFill>
                <a:highlight>
                  <a:srgbClr val="FFFFFF"/>
                </a:highlight>
              </a:rPr>
              <a:t>Paul Jackson Pollock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1912 – 1956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a major figure in the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abstract expressionist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movement (spontaneous,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automatic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, or subconscious creation)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known for his unique style of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drip painting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.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had a volatile personality, and struggled with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6"/>
              </a:rPr>
              <a:t>alcoholism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for most of his life</a:t>
            </a:r>
          </a:p>
          <a:p>
            <a:pPr indent="-419100" lvl="0" marL="45720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died at the age of 44 in an alcohol-related single-car accident when he was driving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6925" y="938025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 rotWithShape="1">
          <a:blip r:embed="rId4">
            <a:alphaModFix/>
          </a:blip>
          <a:srcRect b="3892" l="0" r="5767" t="0"/>
          <a:stretch/>
        </p:blipFill>
        <p:spPr>
          <a:xfrm>
            <a:off x="152400" y="315024"/>
            <a:ext cx="4694650" cy="396214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 txBox="1"/>
          <p:nvPr/>
        </p:nvSpPr>
        <p:spPr>
          <a:xfrm>
            <a:off x="681850" y="4299900"/>
            <a:ext cx="4357800" cy="9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“Ballet Rehearsal”</a:t>
            </a:r>
          </a:p>
        </p:txBody>
      </p:sp>
      <p:sp>
        <p:nvSpPr>
          <p:cNvPr id="70" name="Shape 70"/>
          <p:cNvSpPr txBox="1"/>
          <p:nvPr/>
        </p:nvSpPr>
        <p:spPr>
          <a:xfrm>
            <a:off x="6255200" y="3217800"/>
            <a:ext cx="3972600" cy="10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Edgar Degas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/>
        </p:nvSpPr>
        <p:spPr>
          <a:xfrm>
            <a:off x="184950" y="343825"/>
            <a:ext cx="87741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5200">
                <a:solidFill>
                  <a:schemeClr val="dk1"/>
                </a:solidFill>
              </a:rPr>
              <a:t>Art Vocab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Texture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The way things look or feel if they might be touched.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/>
        </p:nvSpPr>
        <p:spPr>
          <a:xfrm>
            <a:off x="5380450" y="399350"/>
            <a:ext cx="3506100" cy="43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Gustav Klimt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>
              <a:spcBef>
                <a:spcPts val="0"/>
              </a:spcBef>
              <a:buNone/>
            </a:pPr>
            <a:r>
              <a:rPr lang="en" sz="3000"/>
              <a:t>“The Kiss”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5637" y="2300900"/>
            <a:ext cx="1285875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426" y="338600"/>
            <a:ext cx="4360624" cy="447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262" name="Shape 262"/>
          <p:cNvSpPr txBox="1"/>
          <p:nvPr/>
        </p:nvSpPr>
        <p:spPr>
          <a:xfrm>
            <a:off x="210475" y="157850"/>
            <a:ext cx="8826900" cy="48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000">
                <a:solidFill>
                  <a:srgbClr val="252525"/>
                </a:solidFill>
                <a:highlight>
                  <a:srgbClr val="FFFFFF"/>
                </a:highlight>
              </a:rPr>
              <a:t>Gustav Klimt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1862 –1918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Austrian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symbolist painter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.  </a:t>
            </a:r>
            <a:r>
              <a:rPr b="1" lang="en" sz="3000">
                <a:solidFill>
                  <a:srgbClr val="252525"/>
                </a:solidFill>
                <a:highlight>
                  <a:srgbClr val="FFFFFF"/>
                </a:highlight>
              </a:rPr>
              <a:t>Symbolist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- </a:t>
            </a:r>
            <a:r>
              <a:rPr i="1" lang="en" sz="3000">
                <a:solidFill>
                  <a:srgbClr val="222222"/>
                </a:solidFill>
                <a:highlight>
                  <a:srgbClr val="FFFFFF"/>
                </a:highlight>
              </a:rPr>
              <a:t>French artists of the late 1800s who rejected realism </a:t>
            </a:r>
            <a:r>
              <a:rPr lang="en" sz="3000">
                <a:solidFill>
                  <a:srgbClr val="222222"/>
                </a:solidFill>
                <a:highlight>
                  <a:srgbClr val="FFFFFF"/>
                </a:highlight>
              </a:rPr>
              <a:t>and used symbols to evoke ideas and emotions.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Influenced by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Japanese art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and its methods.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Late in his career he went through a  "golden phase", in which many of his works include gold leaf</a:t>
            </a:r>
          </a:p>
          <a:p>
            <a:pPr indent="-419100" lvl="0" marL="45720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Klimt's work was an important influence on his younger contemporary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Egon Schiele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93144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/>
        </p:nvSpPr>
        <p:spPr>
          <a:xfrm>
            <a:off x="1437550" y="-353575"/>
            <a:ext cx="5071500" cy="45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69" name="Shape 2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2673" y="152400"/>
            <a:ext cx="2163124" cy="316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 txBox="1"/>
          <p:nvPr/>
        </p:nvSpPr>
        <p:spPr>
          <a:xfrm>
            <a:off x="6302000" y="3517275"/>
            <a:ext cx="4472700" cy="8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Egon Schille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6950" y="99650"/>
            <a:ext cx="165100" cy="1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 txBox="1"/>
          <p:nvPr/>
        </p:nvSpPr>
        <p:spPr>
          <a:xfrm>
            <a:off x="288150" y="161200"/>
            <a:ext cx="8721000" cy="418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000">
                <a:solidFill>
                  <a:srgbClr val="252525"/>
                </a:solidFill>
                <a:highlight>
                  <a:srgbClr val="FFFFFF"/>
                </a:highlight>
              </a:rPr>
              <a:t>Egon Schiele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1890 –1918</a:t>
            </a:r>
          </a:p>
          <a:p>
            <a:pPr indent="-419100" lvl="0" marL="45720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Austrian painter</a:t>
            </a:r>
          </a:p>
          <a:p>
            <a:pPr indent="-419100" lvl="0" marL="45720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Studied under Gustav Klimt </a:t>
            </a:r>
          </a:p>
          <a:p>
            <a:pPr indent="-419100" lvl="0" marL="457200">
              <a:spcBef>
                <a:spcPts val="0"/>
              </a:spcBef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His work is noted for its intensity and its  sexuality, and the many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self-portraits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the artist produced, including naked self-portraits.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Many of his paintings featured figurative distortions, that included elongations, deformities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/>
        </p:nvSpPr>
        <p:spPr>
          <a:xfrm>
            <a:off x="174750" y="259050"/>
            <a:ext cx="8794500" cy="46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5200">
                <a:solidFill>
                  <a:schemeClr val="dk1"/>
                </a:solidFill>
              </a:rPr>
              <a:t>Art Vocab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Balance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The </a:t>
            </a:r>
            <a:r>
              <a:rPr lang="en" sz="2800">
                <a:solidFill>
                  <a:schemeClr val="dk1"/>
                </a:solidFill>
              </a:rPr>
              <a:t>equilibrium</a:t>
            </a:r>
            <a:r>
              <a:rPr lang="en" sz="2800">
                <a:solidFill>
                  <a:schemeClr val="dk1"/>
                </a:solidFill>
              </a:rPr>
              <a:t> of various elements in a composition.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Symmetrical- equal balance on each side of an imaginary middle line.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Asymmetrical- Un-equal distribution on each side of an imaginary middle line.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228275" cy="414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0549" y="285800"/>
            <a:ext cx="2038725" cy="310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Shape 288"/>
          <p:cNvSpPr txBox="1"/>
          <p:nvPr/>
        </p:nvSpPr>
        <p:spPr>
          <a:xfrm>
            <a:off x="266800" y="4387500"/>
            <a:ext cx="62958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“Arearea”    </a:t>
            </a:r>
            <a:r>
              <a:rPr i="1" lang="en" sz="3000"/>
              <a:t>Translation: joyousness</a:t>
            </a:r>
          </a:p>
        </p:txBody>
      </p:sp>
      <p:sp>
        <p:nvSpPr>
          <p:cNvPr id="289" name="Shape 289"/>
          <p:cNvSpPr txBox="1"/>
          <p:nvPr/>
        </p:nvSpPr>
        <p:spPr>
          <a:xfrm>
            <a:off x="6136625" y="3512950"/>
            <a:ext cx="37947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Paul Gauguin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295" name="Shape 295"/>
          <p:cNvSpPr txBox="1"/>
          <p:nvPr/>
        </p:nvSpPr>
        <p:spPr>
          <a:xfrm>
            <a:off x="207525" y="163050"/>
            <a:ext cx="87603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  <a:buChar char="●"/>
            </a:pPr>
            <a:r>
              <a:rPr b="1" lang="en" sz="3000">
                <a:solidFill>
                  <a:srgbClr val="252525"/>
                </a:solidFill>
                <a:highlight>
                  <a:srgbClr val="FFFFFF"/>
                </a:highlight>
              </a:rPr>
              <a:t>Henri Paul Gauguin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1848 –  1903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French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post-Impressionist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artist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recognized for his experimental use of color and synthetist style that were distinctly different from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Impressionism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spent approximately 6 months on the island of Martinique in 1887</a:t>
            </a:r>
          </a:p>
          <a:p>
            <a:pPr indent="-419100" lvl="0" marL="45720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Completed 11 known paintings during his stay in Martinique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75" y="161200"/>
            <a:ext cx="4976274" cy="381817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/>
        </p:nvSpPr>
        <p:spPr>
          <a:xfrm>
            <a:off x="1067250" y="4091075"/>
            <a:ext cx="5010000" cy="7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“The Boating Party”</a:t>
            </a:r>
          </a:p>
        </p:txBody>
      </p:sp>
      <p:pic>
        <p:nvPicPr>
          <p:cNvPr id="302" name="Shape 3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9249" y="478500"/>
            <a:ext cx="2761949" cy="276194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 txBox="1"/>
          <p:nvPr/>
        </p:nvSpPr>
        <p:spPr>
          <a:xfrm>
            <a:off x="5620050" y="3382850"/>
            <a:ext cx="28905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Mary Cassatt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309" name="Shape 309"/>
          <p:cNvSpPr txBox="1"/>
          <p:nvPr/>
        </p:nvSpPr>
        <p:spPr>
          <a:xfrm>
            <a:off x="144700" y="131550"/>
            <a:ext cx="8866200" cy="48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000">
                <a:solidFill>
                  <a:srgbClr val="252525"/>
                </a:solidFill>
                <a:highlight>
                  <a:srgbClr val="FFFFFF"/>
                </a:highlight>
              </a:rPr>
              <a:t>Mary Stevenson Cassatt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1844 – 1926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American painter and </a:t>
            </a:r>
            <a:r>
              <a:rPr lang="en" sz="3000" u="sng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printmake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r, but spent much of her life in France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Cassatt often created images of the social and private lives of women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She often emphasized the intimate bonds between mothers and children.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050">
              <a:solidFill>
                <a:srgbClr val="252525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/>
        </p:nvSpPr>
        <p:spPr>
          <a:xfrm>
            <a:off x="177875" y="118575"/>
            <a:ext cx="8834400" cy="49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1834 – 27 September 1917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French Artist especially identified with the subject of dance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one of the founders of </a:t>
            </a:r>
            <a:r>
              <a:rPr lang="en" sz="3000" u="sng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Impressionism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(</a:t>
            </a:r>
            <a:r>
              <a:rPr lang="en" sz="3000">
                <a:solidFill>
                  <a:srgbClr val="222222"/>
                </a:solidFill>
                <a:highlight>
                  <a:srgbClr val="FFFFFF"/>
                </a:highlight>
              </a:rPr>
              <a:t>19th-century art movement characterized by the depiction of 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realities of the world around them and </a:t>
            </a:r>
            <a:r>
              <a:rPr lang="en" sz="3000">
                <a:solidFill>
                  <a:srgbClr val="222222"/>
                </a:solidFill>
                <a:highlight>
                  <a:srgbClr val="FFFFFF"/>
                </a:highlight>
              </a:rPr>
              <a:t>light in its changing qualities)</a:t>
            </a:r>
          </a:p>
          <a:p>
            <a:pPr indent="-419100" lvl="0" marL="457200">
              <a:spcBef>
                <a:spcPts val="0"/>
              </a:spcBef>
              <a:buClr>
                <a:srgbClr val="222222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He always painted indoors, preferring to work in his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studio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, either from memory, photographs, or live models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/>
          <p:nvPr/>
        </p:nvSpPr>
        <p:spPr>
          <a:xfrm>
            <a:off x="174750" y="259050"/>
            <a:ext cx="8794500" cy="46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5200">
                <a:solidFill>
                  <a:schemeClr val="dk1"/>
                </a:solidFill>
              </a:rPr>
              <a:t>Art Vocab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Shape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An enclosed space defined by other art elements.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Shape 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75" y="108425"/>
            <a:ext cx="5539148" cy="32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Shape 320"/>
          <p:cNvSpPr txBox="1"/>
          <p:nvPr/>
        </p:nvSpPr>
        <p:spPr>
          <a:xfrm>
            <a:off x="1474200" y="3792425"/>
            <a:ext cx="3074400" cy="7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“Crack the Whip”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pic>
        <p:nvPicPr>
          <p:cNvPr id="321" name="Shape 3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1349" y="108425"/>
            <a:ext cx="2540974" cy="3320199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Shape 322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323" name="Shape 323"/>
          <p:cNvSpPr txBox="1"/>
          <p:nvPr/>
        </p:nvSpPr>
        <p:spPr>
          <a:xfrm>
            <a:off x="6418400" y="26792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</a:rPr>
              <a:t>Windslow Homer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329" name="Shape 329"/>
          <p:cNvSpPr txBox="1"/>
          <p:nvPr/>
        </p:nvSpPr>
        <p:spPr>
          <a:xfrm>
            <a:off x="171000" y="171000"/>
            <a:ext cx="8892600" cy="49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000">
                <a:solidFill>
                  <a:srgbClr val="252525"/>
                </a:solidFill>
                <a:highlight>
                  <a:srgbClr val="FFFFFF"/>
                </a:highlight>
              </a:rPr>
              <a:t>Winslow Homer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1836 –1910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American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landscape painter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and </a:t>
            </a:r>
            <a:r>
              <a:rPr lang="en" sz="3000" u="sng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printmaker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Largely self-taught, Homer began his career working as a commercial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illustrator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 His work is characterized by clean outlines, simplified forms, dramatic contrast of light and dark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Homer believed that artists "should never look at pictures" but should "stutter in a language of their own."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050">
              <a:solidFill>
                <a:srgbClr val="252525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525" y="133725"/>
            <a:ext cx="2901849" cy="419714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 txBox="1"/>
          <p:nvPr/>
        </p:nvSpPr>
        <p:spPr>
          <a:xfrm>
            <a:off x="5246050" y="3226775"/>
            <a:ext cx="45369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Toulouse Lautrec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pic>
        <p:nvPicPr>
          <p:cNvPr id="336" name="Shape 3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2774" y="1167450"/>
            <a:ext cx="2555649" cy="212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 txBox="1"/>
          <p:nvPr/>
        </p:nvSpPr>
        <p:spPr>
          <a:xfrm>
            <a:off x="1104525" y="31124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</a:rPr>
              <a:t>“Moulin Rouge”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343" name="Shape 343"/>
          <p:cNvSpPr txBox="1"/>
          <p:nvPr/>
        </p:nvSpPr>
        <p:spPr>
          <a:xfrm>
            <a:off x="118400" y="65775"/>
            <a:ext cx="89715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000">
                <a:solidFill>
                  <a:srgbClr val="252525"/>
                </a:solidFill>
                <a:highlight>
                  <a:srgbClr val="FFFFFF"/>
                </a:highlight>
              </a:rPr>
              <a:t>Henri Toulouse-Lautrec 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1864  1901</a:t>
            </a:r>
          </a:p>
          <a:p>
            <a:pPr indent="-4064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800">
                <a:solidFill>
                  <a:srgbClr val="252525"/>
                </a:solidFill>
                <a:highlight>
                  <a:srgbClr val="FFFFFF"/>
                </a:highlight>
              </a:rPr>
              <a:t>French </a:t>
            </a:r>
            <a:r>
              <a:rPr lang="en" sz="280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painter</a:t>
            </a:r>
            <a:r>
              <a:rPr lang="en" sz="2800">
                <a:solidFill>
                  <a:srgbClr val="252525"/>
                </a:solidFill>
                <a:highlight>
                  <a:srgbClr val="FFFFFF"/>
                </a:highlight>
              </a:rPr>
              <a:t>, </a:t>
            </a:r>
            <a:r>
              <a:rPr lang="en" sz="280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printmaker</a:t>
            </a:r>
            <a:r>
              <a:rPr lang="en" sz="2800">
                <a:solidFill>
                  <a:srgbClr val="252525"/>
                </a:solidFill>
                <a:highlight>
                  <a:srgbClr val="FFFFFF"/>
                </a:highlight>
              </a:rPr>
              <a:t>, and </a:t>
            </a:r>
            <a:r>
              <a:rPr lang="en" sz="2800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illustrator</a:t>
            </a:r>
            <a:r>
              <a:rPr lang="en" sz="2800">
                <a:solidFill>
                  <a:srgbClr val="252525"/>
                </a:solidFill>
                <a:highlight>
                  <a:srgbClr val="FFFFFF"/>
                </a:highlight>
              </a:rPr>
              <a:t> immersed in the colourful and theatrical life of Paris in the late 19th century</a:t>
            </a:r>
          </a:p>
          <a:p>
            <a:pPr indent="-4064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800">
                <a:solidFill>
                  <a:srgbClr val="252525"/>
                </a:solidFill>
                <a:highlight>
                  <a:srgbClr val="FFFFFF"/>
                </a:highlight>
              </a:rPr>
              <a:t>Produced a collection of enticing, elegant, and provocative images of the modern, sometimes decadent, French life</a:t>
            </a:r>
          </a:p>
          <a:p>
            <a:pPr indent="-4064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800">
                <a:solidFill>
                  <a:srgbClr val="252525"/>
                </a:solidFill>
                <a:highlight>
                  <a:srgbClr val="FFFFFF"/>
                </a:highlight>
              </a:rPr>
              <a:t>Fascinated by the lifestyle of the "urban underclass" and incorporated those characters into his paintings</a:t>
            </a:r>
          </a:p>
          <a:p>
            <a:pPr indent="-406400" lvl="0" marL="45720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800">
                <a:solidFill>
                  <a:srgbClr val="252525"/>
                </a:solidFill>
                <a:highlight>
                  <a:srgbClr val="FFFFFF"/>
                </a:highlight>
              </a:rPr>
              <a:t>He was mocked for his short stature and physical appearance, which led him to drown his sorrows in alcohol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/>
          <p:nvPr/>
        </p:nvSpPr>
        <p:spPr>
          <a:xfrm>
            <a:off x="174750" y="259050"/>
            <a:ext cx="8794500" cy="46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5200">
                <a:solidFill>
                  <a:schemeClr val="dk1"/>
                </a:solidFill>
              </a:rPr>
              <a:t>Art Vocab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Proportion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The relationship of all parts of a composition to each other and to the whole design.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Shape 3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075" y="137600"/>
            <a:ext cx="3405075" cy="39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 rotWithShape="1">
          <a:blip r:embed="rId4">
            <a:alphaModFix/>
          </a:blip>
          <a:srcRect b="-2901" l="22596" r="8989" t="0"/>
          <a:stretch/>
        </p:blipFill>
        <p:spPr>
          <a:xfrm>
            <a:off x="5454775" y="493225"/>
            <a:ext cx="3112775" cy="263362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 txBox="1"/>
          <p:nvPr/>
        </p:nvSpPr>
        <p:spPr>
          <a:xfrm>
            <a:off x="5395475" y="3112775"/>
            <a:ext cx="3290700" cy="8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Georgia Okeefe</a:t>
            </a:r>
          </a:p>
        </p:txBody>
      </p:sp>
      <p:sp>
        <p:nvSpPr>
          <p:cNvPr id="356" name="Shape 356"/>
          <p:cNvSpPr txBox="1"/>
          <p:nvPr/>
        </p:nvSpPr>
        <p:spPr>
          <a:xfrm>
            <a:off x="1067225" y="4254000"/>
            <a:ext cx="38391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“Blue Flowers”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362" name="Shape 362"/>
          <p:cNvSpPr txBox="1"/>
          <p:nvPr/>
        </p:nvSpPr>
        <p:spPr>
          <a:xfrm>
            <a:off x="157850" y="144700"/>
            <a:ext cx="8879400" cy="49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000">
                <a:solidFill>
                  <a:srgbClr val="252525"/>
                </a:solidFill>
                <a:highlight>
                  <a:srgbClr val="FFFFFF"/>
                </a:highlight>
              </a:rPr>
              <a:t>Georgia Totto O'Keeffe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1887 – 1986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American artist. 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Best known for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her paintings of enlarged flowers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,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New York skyscrapers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, and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New Mexico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landscapes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Her explanation of enlarging:  "it is only by selection, by elimination, and by emphasis that we get at the real meaning of things."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magnified depictions of objects imbued a sense of awe and emotional intensity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050">
              <a:solidFill>
                <a:srgbClr val="252525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Shape 3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375" y="548050"/>
            <a:ext cx="3519474" cy="366344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Shape 368"/>
          <p:cNvSpPr txBox="1"/>
          <p:nvPr/>
        </p:nvSpPr>
        <p:spPr>
          <a:xfrm>
            <a:off x="3795346" y="548050"/>
            <a:ext cx="5220000" cy="21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“Les Demoiselles D'Avignon”</a:t>
            </a:r>
          </a:p>
          <a:p>
            <a:pPr lvl="0">
              <a:spcBef>
                <a:spcPts val="0"/>
              </a:spcBef>
              <a:buNone/>
            </a:pPr>
            <a:r>
              <a:rPr lang="en" sz="3000"/>
              <a:t>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pic>
        <p:nvPicPr>
          <p:cNvPr id="369" name="Shape 3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4825" y="2356113"/>
            <a:ext cx="3593572" cy="1855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8075" y="2356125"/>
            <a:ext cx="2537247" cy="185537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Shape 371"/>
          <p:cNvSpPr txBox="1"/>
          <p:nvPr/>
        </p:nvSpPr>
        <p:spPr>
          <a:xfrm>
            <a:off x="4994050" y="29981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</a:rPr>
              <a:t>Pablo Picasso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377" name="Shape 377"/>
          <p:cNvSpPr txBox="1"/>
          <p:nvPr/>
        </p:nvSpPr>
        <p:spPr>
          <a:xfrm>
            <a:off x="92075" y="-60325"/>
            <a:ext cx="8997900" cy="49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>
                <a:solidFill>
                  <a:srgbClr val="252525"/>
                </a:solidFill>
                <a:highlight>
                  <a:srgbClr val="FFFFFF"/>
                </a:highlight>
              </a:rPr>
              <a:t>Pablo Picasso</a:t>
            </a: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 1881 – 1973)</a:t>
            </a:r>
          </a:p>
          <a:p>
            <a:pPr indent="-3810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Spanish painter, sculptor, </a:t>
            </a:r>
            <a:r>
              <a:rPr lang="en" sz="240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printmaker</a:t>
            </a: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, </a:t>
            </a:r>
            <a:r>
              <a:rPr lang="en" sz="240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ceramicist</a:t>
            </a: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, </a:t>
            </a:r>
            <a:r>
              <a:rPr lang="en" sz="2400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stage designer</a:t>
            </a: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, poet and playwright who spent most of his adult life in France. </a:t>
            </a:r>
          </a:p>
          <a:p>
            <a:pPr indent="-3810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 known for co-founding the </a:t>
            </a:r>
            <a:r>
              <a:rPr lang="en" sz="2400">
                <a:solidFill>
                  <a:srgbClr val="0B0080"/>
                </a:solidFill>
                <a:highlight>
                  <a:srgbClr val="FFFFFF"/>
                </a:highlight>
                <a:hlinkClick r:id="rId6"/>
              </a:rPr>
              <a:t>Cubist</a:t>
            </a: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 movement</a:t>
            </a:r>
          </a:p>
          <a:p>
            <a:pPr indent="-3810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Picasso demonstrated extraordinary artistic talent in his early years, painting in a naturalistic manner (realism)</a:t>
            </a:r>
          </a:p>
          <a:p>
            <a:pPr indent="-3810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 his style changed as he experimented with different theories, techniques, and ideas</a:t>
            </a:r>
          </a:p>
          <a:p>
            <a:pPr indent="-3810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 </a:t>
            </a:r>
            <a:r>
              <a:rPr lang="en" sz="2400">
                <a:solidFill>
                  <a:srgbClr val="0B0080"/>
                </a:solidFill>
                <a:highlight>
                  <a:srgbClr val="FFFFFF"/>
                </a:highlight>
                <a:hlinkClick r:id="rId7"/>
              </a:rPr>
              <a:t>Henri Matisse</a:t>
            </a: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 motivated Picasso to explore more radical styles which led to his creation of Cubism</a:t>
            </a:r>
          </a:p>
          <a:p>
            <a:pPr indent="-381000" lvl="0" marL="45720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b="1" lang="en" sz="2400">
                <a:solidFill>
                  <a:srgbClr val="252525"/>
                </a:solidFill>
                <a:highlight>
                  <a:srgbClr val="FFFFFF"/>
                </a:highlight>
              </a:rPr>
              <a:t>Cubism</a:t>
            </a: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: objects are analyzed, broken up and reassembled in an abstracted form and viewed from a multitude of viewpoints to represent the subject in a greater context.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ctrTitle"/>
          </p:nvPr>
        </p:nvSpPr>
        <p:spPr>
          <a:xfrm>
            <a:off x="408425" y="137925"/>
            <a:ext cx="8520600" cy="1075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Art Vocab</a:t>
            </a:r>
          </a:p>
        </p:txBody>
      </p:sp>
      <p:sp>
        <p:nvSpPr>
          <p:cNvPr id="81" name="Shape 81"/>
          <p:cNvSpPr txBox="1"/>
          <p:nvPr>
            <p:ph idx="1" type="subTitle"/>
          </p:nvPr>
        </p:nvSpPr>
        <p:spPr>
          <a:xfrm>
            <a:off x="162225" y="1497700"/>
            <a:ext cx="8520600" cy="167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LINE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Defines space, contours, outlines and defines mass and volume.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/>
          <p:nvPr/>
        </p:nvSpPr>
        <p:spPr>
          <a:xfrm>
            <a:off x="174750" y="259050"/>
            <a:ext cx="8794500" cy="46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5200">
                <a:solidFill>
                  <a:schemeClr val="dk1"/>
                </a:solidFill>
              </a:rPr>
              <a:t>Art Vocab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Emphasis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Center of interest which draws the eye.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Shape 3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950" y="152400"/>
            <a:ext cx="3365649" cy="42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3031" y="552600"/>
            <a:ext cx="1838325" cy="249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Shape 389"/>
          <p:cNvSpPr txBox="1"/>
          <p:nvPr/>
        </p:nvSpPr>
        <p:spPr>
          <a:xfrm>
            <a:off x="5645375" y="3124350"/>
            <a:ext cx="30237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Edvard Munch</a:t>
            </a:r>
          </a:p>
        </p:txBody>
      </p:sp>
      <p:sp>
        <p:nvSpPr>
          <p:cNvPr id="390" name="Shape 390"/>
          <p:cNvSpPr txBox="1"/>
          <p:nvPr/>
        </p:nvSpPr>
        <p:spPr>
          <a:xfrm>
            <a:off x="1541575" y="4372725"/>
            <a:ext cx="4506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“</a:t>
            </a:r>
            <a:r>
              <a:rPr lang="en" sz="3000"/>
              <a:t>The Scream”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396" name="Shape 396"/>
          <p:cNvSpPr txBox="1"/>
          <p:nvPr/>
        </p:nvSpPr>
        <p:spPr>
          <a:xfrm>
            <a:off x="105250" y="78925"/>
            <a:ext cx="8971500" cy="50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7" name="Shape 397"/>
          <p:cNvSpPr txBox="1"/>
          <p:nvPr/>
        </p:nvSpPr>
        <p:spPr>
          <a:xfrm>
            <a:off x="118400" y="131550"/>
            <a:ext cx="8892600" cy="48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8" name="Shape 398"/>
          <p:cNvSpPr txBox="1"/>
          <p:nvPr/>
        </p:nvSpPr>
        <p:spPr>
          <a:xfrm>
            <a:off x="105250" y="65775"/>
            <a:ext cx="8971500" cy="49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9" name="Shape 399"/>
          <p:cNvSpPr txBox="1"/>
          <p:nvPr/>
        </p:nvSpPr>
        <p:spPr>
          <a:xfrm>
            <a:off x="78925" y="131550"/>
            <a:ext cx="8971500" cy="48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Edvard Munch 1863-1944</a:t>
            </a:r>
          </a:p>
          <a:p>
            <a:pPr indent="-381000" lvl="0" marL="457200" rtl="0">
              <a:lnSpc>
                <a:spcPct val="115000"/>
              </a:lnSpc>
              <a:spcBef>
                <a:spcPts val="400"/>
              </a:spcBef>
              <a:buSzPct val="100000"/>
              <a:buChar char="●"/>
            </a:pPr>
            <a:r>
              <a:rPr lang="en" sz="2400"/>
              <a:t>Norwegian expressionist painter and printmaker</a:t>
            </a:r>
          </a:p>
          <a:p>
            <a:pPr indent="-381000" lvl="0" marL="457200" rtl="0">
              <a:lnSpc>
                <a:spcPct val="115000"/>
              </a:lnSpc>
              <a:spcBef>
                <a:spcPts val="400"/>
              </a:spcBef>
              <a:buSzPct val="100000"/>
              <a:buChar char="●"/>
            </a:pPr>
            <a:r>
              <a:rPr lang="en" sz="2400"/>
              <a:t>Mother died young and Munch was raised by his father</a:t>
            </a:r>
          </a:p>
          <a:p>
            <a:pPr indent="-381000" lvl="0" marL="457200" rtl="0">
              <a:lnSpc>
                <a:spcPct val="115000"/>
              </a:lnSpc>
              <a:spcBef>
                <a:spcPts val="400"/>
              </a:spcBef>
              <a:buSzPct val="100000"/>
              <a:buChar char="●"/>
            </a:pPr>
            <a:r>
              <a:rPr lang="en" sz="2400"/>
              <a:t>Father instilled a deep rooted fear in Munch by telling him that if he sinned in any way he would be doomed to hell  </a:t>
            </a:r>
          </a:p>
          <a:p>
            <a:pPr indent="-381000" lvl="0" marL="457200" rtl="0">
              <a:lnSpc>
                <a:spcPct val="115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" sz="2400"/>
              <a:t>This resulted in various forms of mental illness in Munch and his siblings</a:t>
            </a:r>
          </a:p>
          <a:p>
            <a:pPr indent="-381000" lvl="0" marL="457200" rtl="0">
              <a:lnSpc>
                <a:spcPct val="115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" sz="2400"/>
              <a:t>“Sickness, insanity, and death were the angels that surrounded my cradle and have followed me throughout my life”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Shape 4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200" y="167225"/>
            <a:ext cx="4813224" cy="373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Shape 4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8786" y="315450"/>
            <a:ext cx="2447788" cy="3081987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Shape 406"/>
          <p:cNvSpPr txBox="1"/>
          <p:nvPr/>
        </p:nvSpPr>
        <p:spPr>
          <a:xfrm>
            <a:off x="6232525" y="3527825"/>
            <a:ext cx="8538000" cy="9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Caravaggio</a:t>
            </a:r>
          </a:p>
        </p:txBody>
      </p:sp>
      <p:sp>
        <p:nvSpPr>
          <p:cNvPr id="407" name="Shape 407"/>
          <p:cNvSpPr txBox="1"/>
          <p:nvPr/>
        </p:nvSpPr>
        <p:spPr>
          <a:xfrm>
            <a:off x="1204825" y="3900150"/>
            <a:ext cx="4813200" cy="8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“David and Goliath”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413" name="Shape 413"/>
          <p:cNvSpPr txBox="1"/>
          <p:nvPr/>
        </p:nvSpPr>
        <p:spPr>
          <a:xfrm>
            <a:off x="131550" y="-175975"/>
            <a:ext cx="8958300" cy="49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400"/>
              </a:spcBef>
              <a:buNone/>
            </a:pPr>
            <a:r>
              <a:rPr b="1" lang="en" sz="3000">
                <a:solidFill>
                  <a:srgbClr val="252525"/>
                </a:solidFill>
                <a:highlight>
                  <a:srgbClr val="FFFFFF"/>
                </a:highlight>
              </a:rPr>
              <a:t>Caravaggio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1571 – 1610</a:t>
            </a:r>
          </a:p>
          <a:p>
            <a:pPr indent="-381000" lvl="0" marL="457200" rtl="0">
              <a:lnSpc>
                <a:spcPct val="115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" sz="2400"/>
              <a:t>Caravaggio scorned traditional idealized interpretation of religious subjects</a:t>
            </a:r>
          </a:p>
          <a:p>
            <a:pPr indent="-381000" lvl="0" marL="457200" rtl="0">
              <a:lnSpc>
                <a:spcPct val="115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" sz="2400"/>
              <a:t>Often chose subjects that are susceptible to a dramatic or violent emphasis</a:t>
            </a:r>
          </a:p>
          <a:p>
            <a:pPr indent="-381000" lvl="0" marL="457200" rtl="0">
              <a:lnSpc>
                <a:spcPct val="115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" sz="2400"/>
              <a:t>Took his models from the streets, plain working men, and painted them realistically.  </a:t>
            </a:r>
          </a:p>
          <a:p>
            <a:pPr indent="-381000" lvl="0" marL="457200" rtl="0">
              <a:lnSpc>
                <a:spcPct val="115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i="1" lang="en" sz="2400"/>
              <a:t>Often included himself in his paintings (Goliath)</a:t>
            </a:r>
          </a:p>
          <a:p>
            <a:pPr indent="-381000" lvl="0" marL="457200" rtl="0">
              <a:lnSpc>
                <a:spcPct val="115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" sz="2400"/>
              <a:t>He used a lantern hung to one side of his shuttered studio while painting his models</a:t>
            </a:r>
          </a:p>
          <a:p>
            <a:pPr indent="-381000" lvl="0" marL="457200" rtl="0">
              <a:lnSpc>
                <a:spcPct val="115000"/>
              </a:lnSpc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" sz="2400"/>
              <a:t>The dramatic illumination heightens the emotional tension, focuses the details, and isolates the figures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/>
          <p:nvPr/>
        </p:nvSpPr>
        <p:spPr>
          <a:xfrm>
            <a:off x="174750" y="259050"/>
            <a:ext cx="8794500" cy="46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5200">
                <a:solidFill>
                  <a:schemeClr val="dk1"/>
                </a:solidFill>
              </a:rPr>
              <a:t>Art Vocab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Rhythm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Repeated use of similar elements and is the smooth transition from one part to another.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Shape 4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800" y="161200"/>
            <a:ext cx="5260724" cy="3901699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Shape 424"/>
          <p:cNvSpPr txBox="1"/>
          <p:nvPr/>
        </p:nvSpPr>
        <p:spPr>
          <a:xfrm>
            <a:off x="6257200" y="3411400"/>
            <a:ext cx="49413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Frida Khalo</a:t>
            </a:r>
          </a:p>
        </p:txBody>
      </p:sp>
      <p:pic>
        <p:nvPicPr>
          <p:cNvPr id="425" name="Shape 4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2924" y="152400"/>
            <a:ext cx="3188675" cy="3177549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Shape 426"/>
          <p:cNvSpPr txBox="1"/>
          <p:nvPr/>
        </p:nvSpPr>
        <p:spPr>
          <a:xfrm>
            <a:off x="852812" y="3815875"/>
            <a:ext cx="4334700" cy="5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30000"/>
              </a:lnSpc>
              <a:spcBef>
                <a:spcPts val="2400"/>
              </a:spcBef>
              <a:spcAft>
                <a:spcPts val="90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rPr b="1" lang="en" sz="2100">
                <a:solidFill>
                  <a:srgbClr val="404040"/>
                </a:solidFill>
                <a:highlight>
                  <a:srgbClr val="FFFFFF"/>
                </a:highlight>
              </a:rPr>
              <a:t>Pobre venadito</a:t>
            </a:r>
          </a:p>
          <a:p>
            <a:pPr lvl="0" rtl="0">
              <a:lnSpc>
                <a:spcPct val="170000"/>
              </a:lnSpc>
              <a:spcBef>
                <a:spcPts val="0"/>
              </a:spcBef>
              <a:spcAft>
                <a:spcPts val="150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i="1" lang="en" sz="1350">
                <a:solidFill>
                  <a:srgbClr val="404040"/>
                </a:solidFill>
                <a:highlight>
                  <a:srgbClr val="FFFFFF"/>
                </a:highlight>
              </a:rPr>
              <a:t>Poor Little Deer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432" name="Shape 432"/>
          <p:cNvSpPr txBox="1"/>
          <p:nvPr/>
        </p:nvSpPr>
        <p:spPr>
          <a:xfrm>
            <a:off x="92075" y="78925"/>
            <a:ext cx="8984700" cy="50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b="1" lang="en" sz="3000">
                <a:solidFill>
                  <a:srgbClr val="252525"/>
                </a:solidFill>
                <a:highlight>
                  <a:srgbClr val="FFFFFF"/>
                </a:highlight>
              </a:rPr>
              <a:t>Frida Kahlo de Rivera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1907 – 1954</a:t>
            </a:r>
          </a:p>
          <a:p>
            <a:pPr indent="-69850" lvl="0" mar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·Mexican painter of the indigenous culture of her   country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·Her style combined realism, Symbolism, and Surrealism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·She suffered extreme back and leg pain the majority of her life due to a trolley accident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·She was often confined to her bed for months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/>
              <a:t>·Much of her art is a reflection of the life she led and </a:t>
            </a:r>
          </a:p>
          <a:p>
            <a:pPr lvl="0">
              <a:spcBef>
                <a:spcPts val="0"/>
              </a:spcBef>
              <a:buNone/>
            </a:pPr>
            <a:r>
              <a:rPr lang="en" sz="3000"/>
              <a:t>  the suffering she endured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Shape 4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52400"/>
            <a:ext cx="3196926" cy="4309252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Shape 438"/>
          <p:cNvSpPr txBox="1"/>
          <p:nvPr/>
        </p:nvSpPr>
        <p:spPr>
          <a:xfrm>
            <a:off x="0" y="4550600"/>
            <a:ext cx="45507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“Death </a:t>
            </a:r>
            <a:r>
              <a:rPr lang="en" sz="3000"/>
              <a:t>Seizing</a:t>
            </a:r>
            <a:r>
              <a:rPr lang="en" sz="3000"/>
              <a:t> a Woman”</a:t>
            </a:r>
          </a:p>
        </p:txBody>
      </p:sp>
      <p:pic>
        <p:nvPicPr>
          <p:cNvPr id="439" name="Shape 439"/>
          <p:cNvPicPr preferRelativeResize="0"/>
          <p:nvPr/>
        </p:nvPicPr>
        <p:blipFill rotWithShape="1">
          <a:blip r:embed="rId4">
            <a:alphaModFix/>
          </a:blip>
          <a:srcRect b="11602" l="11273" r="12709" t="11045"/>
          <a:stretch/>
        </p:blipFill>
        <p:spPr>
          <a:xfrm>
            <a:off x="4938800" y="370550"/>
            <a:ext cx="3196924" cy="3009025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Shape 440"/>
          <p:cNvSpPr txBox="1"/>
          <p:nvPr/>
        </p:nvSpPr>
        <p:spPr>
          <a:xfrm>
            <a:off x="5202800" y="3438875"/>
            <a:ext cx="37353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Kathe Kollwitz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446" name="Shape 446"/>
          <p:cNvSpPr txBox="1"/>
          <p:nvPr/>
        </p:nvSpPr>
        <p:spPr>
          <a:xfrm>
            <a:off x="92075" y="78925"/>
            <a:ext cx="8997900" cy="50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000">
                <a:solidFill>
                  <a:srgbClr val="252525"/>
                </a:solidFill>
                <a:highlight>
                  <a:srgbClr val="FFFFFF"/>
                </a:highlight>
              </a:rPr>
              <a:t>Käthe (Schmidt) Kollwitz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1867 – 1945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German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artist, who worked with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drawing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,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etching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,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6"/>
              </a:rPr>
              <a:t>lithography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,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7"/>
              </a:rPr>
              <a:t>woodcuts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,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8"/>
              </a:rPr>
              <a:t>painting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,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9"/>
              </a:rPr>
              <a:t>printmaking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, and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10"/>
              </a:rPr>
              <a:t>sculpture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Much of her work depicts the effects of poverty, hunger, and war on the working class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/>
              <a:t>As a doctor’s wife living in a poor Berlin neighborhood, she witnessed daily the pain of distressed families                                                                                                  and the plight of working class women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50">
              <a:solidFill>
                <a:srgbClr val="252525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050" y="257900"/>
            <a:ext cx="5612424" cy="379339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/>
          <p:nvPr/>
        </p:nvSpPr>
        <p:spPr>
          <a:xfrm>
            <a:off x="2274275" y="4211450"/>
            <a:ext cx="5328000" cy="6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“Dance II”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1874" y="152400"/>
            <a:ext cx="2564540" cy="39066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6819900" y="4158725"/>
            <a:ext cx="25059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Mattise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/>
          <p:nvPr/>
        </p:nvSpPr>
        <p:spPr>
          <a:xfrm>
            <a:off x="174750" y="259050"/>
            <a:ext cx="8794500" cy="46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5200">
                <a:solidFill>
                  <a:schemeClr val="dk1"/>
                </a:solidFill>
              </a:rPr>
              <a:t>Art Vocab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Repetition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The use of line, shape, color, or motif in more than one place in a composition.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Shape 4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63750"/>
            <a:ext cx="5715000" cy="36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Shape 4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8225" y="152400"/>
            <a:ext cx="2171700" cy="26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Shape 458"/>
          <p:cNvSpPr txBox="1"/>
          <p:nvPr/>
        </p:nvSpPr>
        <p:spPr>
          <a:xfrm>
            <a:off x="463050" y="3991700"/>
            <a:ext cx="8405400" cy="9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               </a:t>
            </a:r>
            <a:r>
              <a:rPr lang="en" sz="3000"/>
              <a:t>“The Thinker”</a:t>
            </a:r>
          </a:p>
        </p:txBody>
      </p:sp>
      <p:sp>
        <p:nvSpPr>
          <p:cNvPr id="459" name="Shape 459"/>
          <p:cNvSpPr txBox="1"/>
          <p:nvPr/>
        </p:nvSpPr>
        <p:spPr>
          <a:xfrm>
            <a:off x="6365650" y="16529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</a:rPr>
              <a:t>Auguste Rodin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465" name="Shape 465"/>
          <p:cNvSpPr txBox="1"/>
          <p:nvPr/>
        </p:nvSpPr>
        <p:spPr>
          <a:xfrm>
            <a:off x="78925" y="-47150"/>
            <a:ext cx="9065100" cy="50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000">
                <a:solidFill>
                  <a:srgbClr val="252525"/>
                </a:solidFill>
                <a:highlight>
                  <a:srgbClr val="FFFFFF"/>
                </a:highlight>
              </a:rPr>
              <a:t>Auguste Rodin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1840 –1917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French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sculptor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 who is considered the originator of modern sculpture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Rodin possessed a unique ability to model a complex deeply pocketed surface in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clay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.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His most original work departed from traditional themes of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mythology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and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6"/>
              </a:rPr>
              <a:t>allegory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He modeled the human body with realism and celebrated individual character 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Often oversized the hands in his work to prove his abilities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Shape 4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52400"/>
            <a:ext cx="5213450" cy="391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Shape 4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1600" y="457200"/>
            <a:ext cx="2235198" cy="2856584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Shape 472"/>
          <p:cNvSpPr txBox="1"/>
          <p:nvPr/>
        </p:nvSpPr>
        <p:spPr>
          <a:xfrm>
            <a:off x="6358975" y="3542650"/>
            <a:ext cx="4120800" cy="9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Salvador Dali</a:t>
            </a:r>
          </a:p>
        </p:txBody>
      </p:sp>
      <p:sp>
        <p:nvSpPr>
          <p:cNvPr id="473" name="Shape 473"/>
          <p:cNvSpPr txBox="1"/>
          <p:nvPr/>
        </p:nvSpPr>
        <p:spPr>
          <a:xfrm>
            <a:off x="1410250" y="4138700"/>
            <a:ext cx="53511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“Rose Meditative”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479" name="Shape 479"/>
          <p:cNvSpPr txBox="1"/>
          <p:nvPr/>
        </p:nvSpPr>
        <p:spPr>
          <a:xfrm>
            <a:off x="65775" y="92075"/>
            <a:ext cx="9078300" cy="50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000">
                <a:solidFill>
                  <a:srgbClr val="252525"/>
                </a:solidFill>
                <a:highlight>
                  <a:srgbClr val="FFFFFF"/>
                </a:highlight>
              </a:rPr>
              <a:t>Salvador Dalí 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1904 – 1989</a:t>
            </a:r>
          </a:p>
          <a:p>
            <a:pPr indent="-3810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Prominent </a:t>
            </a:r>
            <a:r>
              <a:rPr lang="en" sz="240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Spanish</a:t>
            </a: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 </a:t>
            </a:r>
            <a:r>
              <a:rPr lang="en" sz="240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surrealist</a:t>
            </a: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 painter</a:t>
            </a:r>
          </a:p>
          <a:p>
            <a:pPr indent="-3810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Surrealism: Dream-like imagery with unnerving illogical scenes painted with photographic precision that allow the unconscious to express itself</a:t>
            </a:r>
          </a:p>
          <a:p>
            <a:pPr indent="-3810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highly imaginative, and also enjoyed indulging in unusual and grandiose behavior</a:t>
            </a:r>
          </a:p>
          <a:p>
            <a:pPr indent="-3810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He used both classical and modernist painting techniques</a:t>
            </a:r>
          </a:p>
          <a:p>
            <a:pPr indent="-381000" lvl="0" marL="45720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Dalí grew a flamboyant </a:t>
            </a:r>
            <a:r>
              <a:rPr lang="en" sz="2400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moustache</a:t>
            </a: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, influenced by 17th-century Spanish master painter </a:t>
            </a:r>
            <a:r>
              <a:rPr lang="en" sz="2400">
                <a:solidFill>
                  <a:srgbClr val="0B0080"/>
                </a:solidFill>
                <a:highlight>
                  <a:srgbClr val="FFFFFF"/>
                </a:highlight>
                <a:hlinkClick r:id="rId6"/>
              </a:rPr>
              <a:t>Diego Velázquez</a:t>
            </a: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. The moustache became an iconic trademark of his appearance for the rest of his life.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/>
          <p:nvPr/>
        </p:nvSpPr>
        <p:spPr>
          <a:xfrm>
            <a:off x="174750" y="259050"/>
            <a:ext cx="8794500" cy="46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5200">
                <a:solidFill>
                  <a:schemeClr val="dk1"/>
                </a:solidFill>
              </a:rPr>
              <a:t>Art Vocab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Contrast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Shows the differences between the elements of art (line, color, texture, space, shape).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Shape 4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850" y="76200"/>
            <a:ext cx="3627399" cy="43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Shape 4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5875" y="2605848"/>
            <a:ext cx="2762175" cy="206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Shape 4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8475" y="76200"/>
            <a:ext cx="1943100" cy="19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Shape 492"/>
          <p:cNvSpPr txBox="1"/>
          <p:nvPr/>
        </p:nvSpPr>
        <p:spPr>
          <a:xfrm>
            <a:off x="652200" y="4468200"/>
            <a:ext cx="3898500" cy="5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“American Gothic”</a:t>
            </a:r>
          </a:p>
        </p:txBody>
      </p:sp>
      <p:sp>
        <p:nvSpPr>
          <p:cNvPr id="493" name="Shape 493"/>
          <p:cNvSpPr txBox="1"/>
          <p:nvPr/>
        </p:nvSpPr>
        <p:spPr>
          <a:xfrm>
            <a:off x="5499250" y="1956600"/>
            <a:ext cx="28311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Grant Wood</a:t>
            </a:r>
          </a:p>
        </p:txBody>
      </p:sp>
      <p:sp>
        <p:nvSpPr>
          <p:cNvPr id="494" name="Shape 494"/>
          <p:cNvSpPr txBox="1"/>
          <p:nvPr/>
        </p:nvSpPr>
        <p:spPr>
          <a:xfrm>
            <a:off x="5117275" y="4595775"/>
            <a:ext cx="47433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Sister and Dentist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/>
          <p:nvPr/>
        </p:nvSpPr>
        <p:spPr>
          <a:xfrm>
            <a:off x="118400" y="65775"/>
            <a:ext cx="8958300" cy="49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000"/>
              <a:t>Grant Wood</a:t>
            </a:r>
            <a:r>
              <a:rPr lang="en" sz="3000"/>
              <a:t> 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1891 – 1942</a:t>
            </a:r>
          </a:p>
          <a:p>
            <a:pPr indent="-419100" lvl="0" marL="457200" rtl="0">
              <a:spcBef>
                <a:spcPts val="0"/>
              </a:spcBef>
              <a:buSzPct val="100000"/>
              <a:buChar char="●"/>
            </a:pPr>
            <a:r>
              <a:rPr lang="en" sz="3000"/>
              <a:t>Painting was inspired by Gothic revival style cottage he saw in Eldon, Iowa</a:t>
            </a:r>
          </a:p>
          <a:p>
            <a:pPr indent="-419100" lvl="0" marL="457200" rtl="0">
              <a:spcBef>
                <a:spcPts val="0"/>
              </a:spcBef>
              <a:buSzPct val="100000"/>
              <a:buChar char="●"/>
            </a:pPr>
            <a:r>
              <a:rPr lang="en" sz="3000"/>
              <a:t>Gothic style is indicated by the pointed arch style window in the painting</a:t>
            </a:r>
          </a:p>
          <a:p>
            <a:pPr indent="-419100" lvl="0" marL="457200" rtl="0">
              <a:spcBef>
                <a:spcPts val="0"/>
              </a:spcBef>
              <a:buSzPct val="100000"/>
              <a:buChar char="●"/>
            </a:pPr>
            <a:r>
              <a:rPr lang="en" sz="3000"/>
              <a:t>He asked his sister and his dentist to pose as a “farmer and his unmarried daughter”</a:t>
            </a:r>
          </a:p>
          <a:p>
            <a:pPr indent="-419100" lvl="0" marL="457200">
              <a:spcBef>
                <a:spcPts val="0"/>
              </a:spcBef>
              <a:buSzPct val="100000"/>
              <a:buChar char="●"/>
            </a:pPr>
            <a:r>
              <a:rPr lang="en" sz="3000"/>
              <a:t>The highly detailed style and rigid frontal arrangement were inspired by northern renaissance art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/>
          <p:nvPr/>
        </p:nvSpPr>
        <p:spPr>
          <a:xfrm>
            <a:off x="174750" y="259050"/>
            <a:ext cx="8794500" cy="462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5200">
                <a:solidFill>
                  <a:schemeClr val="dk1"/>
                </a:solidFill>
              </a:rPr>
              <a:t>Art Vocab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Variety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Differences in line, shape, value, and/or scale that give interest to a composition.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313600" y="307725"/>
            <a:ext cx="69195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95" name="Shape 95"/>
          <p:cNvSpPr txBox="1"/>
          <p:nvPr/>
        </p:nvSpPr>
        <p:spPr>
          <a:xfrm>
            <a:off x="222350" y="237175"/>
            <a:ext cx="8567700" cy="45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50">
                <a:solidFill>
                  <a:srgbClr val="252525"/>
                </a:solidFill>
                <a:highlight>
                  <a:srgbClr val="FFFFFF"/>
                </a:highlight>
              </a:rPr>
              <a:t> </a:t>
            </a:r>
          </a:p>
          <a:p>
            <a:pPr indent="-228600" lvl="0" marL="457200" rtl="0">
              <a:spcBef>
                <a:spcPts val="0"/>
              </a:spcBef>
              <a:buClr>
                <a:srgbClr val="252525"/>
              </a:buClr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Henri Matisse lived from 1869 – 1954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French artist, known for both his use of colour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defined the revolutionary developments in the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visual arts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</a:t>
            </a:r>
          </a:p>
          <a:p>
            <a:pPr indent="-419100" lvl="0" marL="45720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initially labelled a </a:t>
            </a:r>
            <a:r>
              <a:rPr lang="en" sz="3000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Fauve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 (</a:t>
            </a:r>
            <a:r>
              <a:rPr b="1" lang="en" sz="3000">
                <a:solidFill>
                  <a:srgbClr val="252525"/>
                </a:solidFill>
                <a:highlight>
                  <a:srgbClr val="FFFFFF"/>
                </a:highlight>
              </a:rPr>
              <a:t>wild beast</a:t>
            </a: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-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i="1" lang="en" sz="3000">
                <a:solidFill>
                  <a:srgbClr val="222222"/>
                </a:solidFill>
                <a:highlight>
                  <a:srgbClr val="FFFFFF"/>
                </a:highlight>
              </a:rPr>
              <a:t>modern artists whose works emphasized painterly qualities and strong color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175" y="211700"/>
            <a:ext cx="5722224" cy="380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0798" y="533400"/>
            <a:ext cx="2860800" cy="23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/>
        </p:nvSpPr>
        <p:spPr>
          <a:xfrm>
            <a:off x="6212825" y="3112775"/>
            <a:ext cx="2860800" cy="8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Andrew Wyeth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1452625" y="4016975"/>
            <a:ext cx="5722200" cy="8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“Christina’s World”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/>
        </p:nvSpPr>
        <p:spPr>
          <a:xfrm>
            <a:off x="419100" y="202200"/>
            <a:ext cx="8097600" cy="4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>
                <a:solidFill>
                  <a:srgbClr val="252525"/>
                </a:solidFill>
                <a:highlight>
                  <a:srgbClr val="FFFFFF"/>
                </a:highlight>
              </a:rPr>
              <a:t>Andrew Newell Wyeth</a:t>
            </a: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 July 12,1917 – January 16, 2009</a:t>
            </a:r>
          </a:p>
          <a:p>
            <a:pPr indent="-419100" lvl="0" marL="45720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Wyeth's was homeschooled by his father</a:t>
            </a:r>
          </a:p>
          <a:p>
            <a:pPr indent="-419100" lvl="0" marL="45720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In his art, Wyeth's favorite subjects were the land and people around him, this style is called Regionalism</a:t>
            </a:r>
          </a:p>
          <a:p>
            <a:pPr indent="-419100" lvl="0" marL="457200" rtl="0">
              <a:spcBef>
                <a:spcPts val="0"/>
              </a:spcBef>
              <a:buClr>
                <a:srgbClr val="252525"/>
              </a:buClr>
              <a:buSzPct val="100000"/>
              <a:buChar char="●"/>
            </a:pPr>
            <a:r>
              <a:rPr lang="en" sz="3000">
                <a:solidFill>
                  <a:srgbClr val="252525"/>
                </a:solidFill>
                <a:highlight>
                  <a:srgbClr val="FFFFFF"/>
                </a:highlight>
              </a:rPr>
              <a:t>“Christina’s World”  depicts his neighbor, Christina Olson, Wyeth was inspired by Christina, who, crippled from polio and unable to walk, spent most of her time at home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